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Nunito" pitchFamily="2" charset="0"/>
      <p:regular r:id="rId22"/>
      <p:bold r:id="rId23"/>
      <p:italic r:id="rId24"/>
      <p:boldItalic r:id="rId25"/>
    </p:embeddedFont>
    <p:embeddedFont>
      <p:font typeface="Nunito Bold" charset="0"/>
      <p:regular r:id="rId26"/>
    </p:embeddedFont>
    <p:embeddedFont>
      <p:font typeface="Nunito Bold Bold" panose="020B0604020202020204" charset="0"/>
      <p:regular r:id="rId27"/>
    </p:embeddedFont>
    <p:embeddedFont>
      <p:font typeface="Nunito Sans Heavy"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1937" autoAdjust="0"/>
  </p:normalViewPr>
  <p:slideViewPr>
    <p:cSldViewPr>
      <p:cViewPr varScale="1">
        <p:scale>
          <a:sx n="40" d="100"/>
          <a:sy n="40" d="100"/>
        </p:scale>
        <p:origin x="1522"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Henry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Dashboard development</a:t>
            </a:r>
          </a:p>
          <a:p>
            <a:r>
              <a:rPr lang="en-US" dirty="0"/>
              <a:t>Screenshots</a:t>
            </a:r>
          </a:p>
          <a:p>
            <a:r>
              <a:rPr lang="en-US" dirty="0"/>
              <a:t>Bootstrap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  En av de största uppgifterna under detta projekt har varit att samla in data och hitta rätt data från pålitliga källor. Vi alla har hjälpts åt och suttit många och långa timmar för att hitta rätt.</a:t>
            </a:r>
          </a:p>
          <a:p>
            <a:pPr rtl="0"/>
            <a:r>
              <a:rPr lang="sv-SE" dirty="0">
                <a:effectLst/>
              </a:rPr>
              <a:t> </a:t>
            </a:r>
          </a:p>
          <a:p>
            <a:pPr rtl="0"/>
            <a:r>
              <a:rPr lang="sv-SE" dirty="0">
                <a:effectLst/>
              </a:rPr>
              <a:t>  En annan uppgift var den matematiska formel som ligger bakom vår slutprodukt, jag och simon slog våra kloka huvuden ihop och efter ett tag så kunde Simon bygga vår fantastiska solpanels-klass som är</a:t>
            </a:r>
          </a:p>
          <a:p>
            <a:pPr rtl="0"/>
            <a:r>
              <a:rPr lang="sv-SE" dirty="0">
                <a:effectLst/>
              </a:rPr>
              <a:t>  en av stöttepelarna i projektet.</a:t>
            </a:r>
          </a:p>
          <a:p>
            <a:pPr rtl="0"/>
            <a:r>
              <a:rPr lang="sv-SE" dirty="0">
                <a:effectLst/>
              </a:rPr>
              <a:t> </a:t>
            </a:r>
          </a:p>
          <a:p>
            <a:pPr rtl="0"/>
            <a:r>
              <a:rPr lang="sv-SE" dirty="0">
                <a:effectLst/>
              </a:rPr>
              <a:t>  En annan uppgift var att träna vår AI-model, efter allt letande efter korrekt och bra data så kunde Khaqan äntligen försöka hitta rätt machine learning-model och träna den.</a:t>
            </a:r>
          </a:p>
          <a:p>
            <a:pPr rtl="0"/>
            <a:r>
              <a:rPr lang="sv-SE" dirty="0">
                <a:effectLst/>
              </a:rPr>
              <a:t> </a:t>
            </a:r>
          </a:p>
          <a:p>
            <a:pPr rtl="0"/>
            <a:r>
              <a:rPr lang="sv-SE" dirty="0">
                <a:effectLst/>
              </a:rPr>
              <a:t>  Och en sista stor uppgift var det visuella. Dashboarden som vi byggt har samtliga varit inblandade i, Simon och Khaqan har jobbat med vissa av graferna, jag och Daniela har jobbat med dom andra.</a:t>
            </a:r>
          </a:p>
          <a:p>
            <a:pPr rtl="0"/>
            <a:r>
              <a:rPr lang="sv-SE" dirty="0">
                <a:effectLst/>
              </a:rPr>
              <a:t>  Daniela är även the mastermind bakom vår powerpoint presentation.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GB" dirty="0">
                <a:effectLst/>
              </a:rPr>
              <a:t>hello again.</a:t>
            </a:r>
          </a:p>
          <a:p>
            <a:pPr rtl="0"/>
            <a:r>
              <a:rPr lang="en-GB" dirty="0">
                <a:effectLst/>
              </a:rPr>
              <a:t> </a:t>
            </a:r>
          </a:p>
          <a:p>
            <a:pPr rtl="0"/>
            <a:r>
              <a:rPr lang="en-GB" dirty="0">
                <a:effectLst/>
              </a:rPr>
              <a:t>Another technique we used was an agile approach to our way of working.</a:t>
            </a:r>
          </a:p>
          <a:p>
            <a:pPr rtl="0"/>
            <a:r>
              <a:rPr lang="en-GB" dirty="0">
                <a:effectLst/>
              </a:rPr>
              <a:t>We had limited time, several steps and many times we were sitting in different locations.</a:t>
            </a:r>
          </a:p>
          <a:p>
            <a:pPr rtl="0"/>
            <a:r>
              <a:rPr lang="en-GB" dirty="0">
                <a:effectLst/>
              </a:rPr>
              <a:t>Our project and us, needed to be flexible and adaptative.</a:t>
            </a:r>
          </a:p>
          <a:p>
            <a:pPr rtl="0"/>
            <a:r>
              <a:rPr lang="en-GB" dirty="0">
                <a:effectLst/>
              </a:rPr>
              <a:t> </a:t>
            </a:r>
          </a:p>
          <a:p>
            <a:pPr rtl="0"/>
            <a:r>
              <a:rPr lang="en-GB" dirty="0">
                <a:effectLst/>
              </a:rPr>
              <a:t>For this we used first of all</a:t>
            </a:r>
          </a:p>
          <a:p>
            <a:pPr rtl="0"/>
            <a:r>
              <a:rPr lang="en-GB" dirty="0">
                <a:effectLst/>
              </a:rPr>
              <a:t>GIT: Life happens right? You get a call to pick up a sick kid from school, someone falls off the bed and you need to quickly swish focus. Git allowed us to pick up where some someone left off so we keep the flow of the project.</a:t>
            </a:r>
          </a:p>
          <a:p>
            <a:pPr rtl="0"/>
            <a:r>
              <a:rPr lang="en-GB" dirty="0">
                <a:effectLst/>
              </a:rPr>
              <a:t> </a:t>
            </a:r>
          </a:p>
          <a:p>
            <a:pPr rtl="0"/>
            <a:r>
              <a:rPr lang="en-GB" dirty="0">
                <a:effectLst/>
              </a:rPr>
              <a:t>Kanban. Our Kanban board allowed us to see the big picture. Everything that needed to be done but also how far we had moved in the progress. Here you can see an example of backlog and process.</a:t>
            </a:r>
          </a:p>
          <a:p>
            <a:pPr rtl="0"/>
            <a:r>
              <a:rPr lang="en-GB" dirty="0">
                <a:effectLst/>
              </a:rPr>
              <a:t> </a:t>
            </a:r>
          </a:p>
          <a:p>
            <a:pPr rtl="0"/>
            <a:r>
              <a:rPr lang="en-GB" dirty="0">
                <a:effectLst/>
              </a:rPr>
              <a:t>One of our agile ceremonies was our daily stand ups where we summed up what had been done the previous day, what we want to achieve and if we saw any challenges ahead. This also allowed us to help </a:t>
            </a:r>
            <a:r>
              <a:rPr lang="en-GB" dirty="0" err="1">
                <a:effectLst/>
              </a:rPr>
              <a:t>eachother</a:t>
            </a:r>
            <a:r>
              <a:rPr lang="en-GB" dirty="0">
                <a:effectLst/>
              </a:rPr>
              <a:t> and rearrange tasks.</a:t>
            </a:r>
          </a:p>
          <a:p>
            <a:pPr rtl="0"/>
            <a:r>
              <a:rPr lang="en-GB" dirty="0">
                <a:effectLst/>
              </a:rPr>
              <a:t> </a:t>
            </a:r>
          </a:p>
          <a:p>
            <a:pPr rtl="0"/>
            <a:r>
              <a:rPr lang="en-GB" dirty="0">
                <a:effectLst/>
              </a:rPr>
              <a:t>And lastly, we used Microsoft teams to stay connected when working distance and use different virtual rooms when </a:t>
            </a:r>
            <a:r>
              <a:rPr lang="en-GB" dirty="0" err="1">
                <a:effectLst/>
              </a:rPr>
              <a:t>paircoding</a:t>
            </a:r>
            <a:r>
              <a:rPr lang="en-GB" dirty="0">
                <a:effectLst/>
              </a:rPr>
              <a:t> or discussing layouts. This way we could be in touch but also divide the group in 2 teams.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Khaqan</a:t>
            </a:r>
          </a:p>
          <a:p>
            <a:r>
              <a:rPr lang="en-US"/>
              <a:t>change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2,5 veckor sedan dags att börja tänka på  vad för typ av examensprojekt.</a:t>
            </a:r>
          </a:p>
          <a:p>
            <a:pPr rtl="0"/>
            <a:r>
              <a:rPr lang="sv-SE" dirty="0">
                <a:effectLst/>
              </a:rPr>
              <a:t>ett tema: SUSTAINABILLITY, hållbarhet och FNs hållbarhetsmål "agenda 2030"</a:t>
            </a:r>
          </a:p>
          <a:p>
            <a:pPr rtl="0"/>
            <a:r>
              <a:rPr lang="sv-SE" dirty="0">
                <a:effectLst/>
              </a:rPr>
              <a:t>Senare den veckan efter mycket brainstormande, kom vi i gruppen fram till att vi vill göra ett projekt som handlar om förnybar energi.</a:t>
            </a:r>
          </a:p>
          <a:p>
            <a:pPr rtl="0"/>
            <a:r>
              <a:rPr lang="sv-SE" dirty="0">
                <a:effectLst/>
              </a:rPr>
              <a:t>väldigt bred och politisk fråga, där politiker och makthavare kan göra stor skillnad. Vad kan privatpersoner göra då?</a:t>
            </a:r>
          </a:p>
          <a:p>
            <a:pPr rtl="0"/>
            <a:r>
              <a:rPr lang="sv-SE" dirty="0">
                <a:effectLst/>
              </a:rPr>
              <a:t>landade i solpaneler, potentiellt kan ju varje villaägare installera solceller.</a:t>
            </a:r>
          </a:p>
          <a:p>
            <a:pPr rtl="0"/>
            <a:r>
              <a:rPr lang="sv-SE" dirty="0">
                <a:effectLst/>
              </a:rPr>
              <a:t>Men varför har inte alla husägare solpaneler? ett stort startkapital för att investera i ett solcellssystem.</a:t>
            </a:r>
          </a:p>
          <a:p>
            <a:pPr rtl="0"/>
            <a:r>
              <a:rPr lang="sv-SE" dirty="0">
                <a:effectLst/>
              </a:rPr>
              <a:t>hjälpa till att att ta ett steg närmare ett bättre klimat och en renare miljö. Så vi har skapat</a:t>
            </a:r>
          </a:p>
          <a:p>
            <a:pPr rtl="0"/>
            <a:r>
              <a:rPr lang="sv-SE" dirty="0">
                <a:effectLst/>
              </a:rPr>
              <a:t>en applikation, enkel att använda, knappstryck som ger oss information om ditt hus och var i sverige du bor så berättar vi om hur många år du har tjänat tillbaka din investering.</a:t>
            </a:r>
          </a:p>
          <a:p>
            <a:pPr rtl="0"/>
            <a:r>
              <a:rPr lang="sv-SE" dirty="0">
                <a:effectLst/>
              </a:rPr>
              <a:t>och när du faktiskt kan tjäna pengar på den.</a:t>
            </a:r>
          </a:p>
          <a:p>
            <a:pPr rtl="0"/>
            <a:r>
              <a:rPr lang="sv-SE" dirty="0">
                <a:effectLst/>
              </a:rPr>
              <a:t>Om inte ett bättre klimat kan motivera folk att invistera så tror vi att om vi bevisar att det är en smart investering som också kan generera pengar</a:t>
            </a:r>
          </a:p>
          <a:p>
            <a:pPr rtl="0"/>
            <a:r>
              <a:rPr lang="sv-SE" dirty="0">
                <a:effectLst/>
              </a:rPr>
              <a:t>till hushållen så kan det hjälpa till att motivera folk.</a:t>
            </a:r>
          </a:p>
          <a:p>
            <a:pPr rtl="0"/>
            <a:r>
              <a:rPr lang="sv-SE" dirty="0">
                <a:effectLst/>
              </a:rPr>
              <a:t>Men, jag går händelserna i förväg.</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Så under den här presentationen kommer vi att gå igenom:</a:t>
            </a:r>
          </a:p>
          <a:p>
            <a:pPr rtl="0"/>
            <a:r>
              <a:rPr lang="sv-SE" dirty="0">
                <a:effectLst/>
              </a:rPr>
              <a:t> </a:t>
            </a:r>
          </a:p>
          <a:p>
            <a:pPr rtl="0"/>
            <a:r>
              <a:rPr lang="sv-SE" dirty="0">
                <a:effectLst/>
              </a:rPr>
              <a:t>-The problem:</a:t>
            </a:r>
          </a:p>
          <a:p>
            <a:pPr rtl="0"/>
            <a:r>
              <a:rPr lang="sv-SE" dirty="0">
                <a:effectLst/>
              </a:rPr>
              <a:t>Det har jag ju redan gått in på lite grann men lite upprepning skadar ju inte.</a:t>
            </a:r>
          </a:p>
          <a:p>
            <a:pPr rtl="0"/>
            <a:r>
              <a:rPr lang="sv-SE" dirty="0">
                <a:effectLst/>
              </a:rPr>
              <a:t> </a:t>
            </a:r>
          </a:p>
          <a:p>
            <a:pPr rtl="0"/>
            <a:r>
              <a:rPr lang="sv-SE" dirty="0">
                <a:effectLst/>
              </a:rPr>
              <a:t>-The solution:</a:t>
            </a:r>
          </a:p>
          <a:p>
            <a:pPr rtl="0"/>
            <a:r>
              <a:rPr lang="sv-SE" dirty="0">
                <a:effectLst/>
              </a:rPr>
              <a:t>Det är så sklart slutprodukten som vi pratar om här. Den är nog mer PART OF the solution, men ni förstår vad jag menar</a:t>
            </a:r>
          </a:p>
          <a:p>
            <a:pPr rtl="0"/>
            <a:r>
              <a:rPr lang="sv-SE" dirty="0">
                <a:effectLst/>
              </a:rPr>
              <a:t> </a:t>
            </a:r>
          </a:p>
          <a:p>
            <a:pPr rtl="0"/>
            <a:r>
              <a:rPr lang="sv-SE" dirty="0">
                <a:effectLst/>
              </a:rPr>
              <a:t>-The demo:</a:t>
            </a:r>
          </a:p>
          <a:p>
            <a:pPr rtl="0"/>
            <a:r>
              <a:rPr lang="sv-SE" dirty="0">
                <a:effectLst/>
              </a:rPr>
              <a:t>Ni kommer få ta del av en live-demo av produkten</a:t>
            </a:r>
          </a:p>
          <a:p>
            <a:pPr rtl="0"/>
            <a:r>
              <a:rPr lang="sv-SE" dirty="0">
                <a:effectLst/>
              </a:rPr>
              <a:t> </a:t>
            </a:r>
          </a:p>
          <a:p>
            <a:pPr rtl="0"/>
            <a:r>
              <a:rPr lang="sv-SE" dirty="0">
                <a:effectLst/>
              </a:rPr>
              <a:t>-The Techniques:</a:t>
            </a:r>
          </a:p>
          <a:p>
            <a:pPr rtl="0"/>
            <a:r>
              <a:rPr lang="sv-SE" dirty="0">
                <a:effectLst/>
              </a:rPr>
              <a:t>Och vi kommer gå in närmare på detaljerna kring arbetet, det tekniskas bakom produkten och vilka olika typer av tekniker vi använt oss av för att skapa produkten.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Name</a:t>
            </a:r>
          </a:p>
          <a:p>
            <a:r>
              <a:rPr lang="en-US" dirty="0"/>
              <a:t>Who we were before the course</a:t>
            </a:r>
          </a:p>
          <a:p>
            <a:r>
              <a:rPr lang="en-US" dirty="0"/>
              <a:t>Our role in this project or during the presentation</a:t>
            </a:r>
          </a:p>
          <a:p>
            <a:endParaRPr lang="en-US" dirty="0"/>
          </a:p>
          <a:p>
            <a:endParaRPr lang="en-US" dirty="0"/>
          </a:p>
          <a:p>
            <a:r>
              <a:rPr lang="en-US" dirty="0"/>
              <a:t>Henry + </a:t>
            </a:r>
            <a:r>
              <a:rPr lang="en-US" dirty="0" err="1"/>
              <a:t>alla</a:t>
            </a:r>
            <a:endParaRPr lang="en-US" dirty="0"/>
          </a:p>
          <a:p>
            <a:endParaRPr lang="en-US" dirty="0"/>
          </a:p>
          <a:p>
            <a:pPr rtl="0"/>
            <a:r>
              <a:rPr lang="sv-SE" dirty="0">
                <a:effectLst/>
              </a:rPr>
              <a:t>Daniela: Jag jobbade för 6 år som projekt ledare inom travel retail området for olika varumärket inom norden när jag hade ansvar för deras personal och försalning. Sen byte jag till en tuffare och mycket mer spännande jobb som mamma av två små tjejer.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we start, I have some questions:</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Do you believe in climate change?</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Great! We are all on the same page.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do you know how much of Sweden energy production is solar?</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Under 1%. But it’s the renewable energy that with the strongest support in general opinion. So there is a lot of potential. A private person might not be able to set up their own wind power plant, but they can set up solar panels in their roof. </a:t>
            </a:r>
          </a:p>
          <a:p>
            <a:pPr>
              <a:lnSpc>
                <a:spcPct val="107000"/>
              </a:lnSpc>
              <a:spcAft>
                <a:spcPts val="800"/>
              </a:spcAft>
            </a:pP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stopping people from do it? Well… money. There is an investment to be made and sometimes is not clear when you will see a return on that investment.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r>
              <a:rPr lang="en-US" dirty="0"/>
              <a:t>Dani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Dani</a:t>
            </a:r>
          </a:p>
          <a:p>
            <a:r>
              <a:rPr lang="en-US" dirty="0"/>
              <a:t>During our courses one lesson we learned was that the results we will get will be as good as the data we have. And in the age of fake news, we decided to put extra effort in having reliable data. </a:t>
            </a:r>
          </a:p>
          <a:p>
            <a:endParaRPr lang="en-US" dirty="0"/>
          </a:p>
          <a:p>
            <a:r>
              <a:rPr lang="en-US" dirty="0"/>
              <a:t>We used only official sources, like the International Energy Agency, the European Commission and </a:t>
            </a:r>
            <a:r>
              <a:rPr lang="en-US" dirty="0" err="1"/>
              <a:t>Statistikmyndigheten</a:t>
            </a:r>
            <a:r>
              <a:rPr lang="en-US" dirty="0"/>
              <a:t>. </a:t>
            </a:r>
          </a:p>
          <a:p>
            <a:endParaRPr lang="en-US" dirty="0"/>
          </a:p>
          <a:p>
            <a:r>
              <a:rPr lang="en-US" dirty="0"/>
              <a:t>Then used that data to create a formula that would calculate, depending on your electricity zone, and the overall specifications of your house, when you would see a return the capital you invested. </a:t>
            </a:r>
          </a:p>
          <a:p>
            <a:endParaRPr lang="en-US" dirty="0"/>
          </a:p>
          <a:p>
            <a:r>
              <a:rPr lang="en-US" dirty="0"/>
              <a:t>Using AI and ML we've trained a model with that data so we can have a better projection of what electricity prices will be in the next 30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Jag ska ta det </a:t>
            </a:r>
            <a:r>
              <a:rPr lang="en-US" dirty="0" err="1"/>
              <a:t>här</a:t>
            </a:r>
            <a:r>
              <a:rPr lang="en-US" dirty="0"/>
              <a:t> </a:t>
            </a:r>
            <a:r>
              <a:rPr lang="en-US" dirty="0" err="1"/>
              <a:t>på</a:t>
            </a:r>
            <a:r>
              <a:rPr lang="en-US" dirty="0"/>
              <a:t>  </a:t>
            </a:r>
            <a:r>
              <a:rPr lang="en-US" dirty="0" err="1"/>
              <a:t>engelska</a:t>
            </a:r>
            <a:r>
              <a:rPr lang="en-US" dirty="0"/>
              <a:t> </a:t>
            </a:r>
            <a:r>
              <a:rPr lang="en-US" dirty="0" err="1"/>
              <a:t>hoppa</a:t>
            </a:r>
            <a:r>
              <a:rPr lang="en-US" dirty="0"/>
              <a:t> det </a:t>
            </a:r>
            <a:r>
              <a:rPr lang="en-US" dirty="0" err="1"/>
              <a:t>är</a:t>
            </a:r>
            <a:r>
              <a:rPr lang="en-US" dirty="0"/>
              <a:t> </a:t>
            </a:r>
            <a:r>
              <a:rPr lang="en-US" dirty="0" err="1"/>
              <a:t>okej</a:t>
            </a:r>
            <a:r>
              <a:rPr lang="en-US" dirty="0"/>
              <a:t> </a:t>
            </a:r>
            <a:br>
              <a:rPr lang="en-US" dirty="0"/>
            </a:br>
            <a:r>
              <a:rPr lang="en-US" dirty="0"/>
              <a:t>I am going to demonstrate our app </a:t>
            </a:r>
            <a:br>
              <a:rPr lang="en-US" dirty="0"/>
            </a:br>
            <a:r>
              <a:rPr lang="en-US" dirty="0"/>
              <a:t>1,at first I want to explain about our price prediction graph, so here with the help of machine learning we are predicting the electricity prices for 30 years onwards</a:t>
            </a:r>
          </a:p>
          <a:p>
            <a:endParaRPr lang="en-US" dirty="0"/>
          </a:p>
          <a:p>
            <a:r>
              <a:rPr lang="en-US" dirty="0"/>
              <a:t>2,and on the left side we another </a:t>
            </a:r>
            <a:r>
              <a:rPr lang="en-US" dirty="0" err="1"/>
              <a:t>grapgh</a:t>
            </a:r>
            <a:r>
              <a:rPr lang="en-US" dirty="0"/>
              <a:t> which shows the energy source distribution in Sweden and as we can see solar </a:t>
            </a:r>
            <a:r>
              <a:rPr lang="en-US" dirty="0" err="1"/>
              <a:t>enery</a:t>
            </a:r>
            <a:r>
              <a:rPr lang="en-US" dirty="0"/>
              <a:t> is quite low in percentage </a:t>
            </a:r>
          </a:p>
          <a:p>
            <a:endParaRPr lang="en-US" dirty="0"/>
          </a:p>
          <a:p>
            <a:r>
              <a:rPr lang="en-US" dirty="0"/>
              <a:t>3,  on the top of the page we have our dropdown menu with four options we can start with the city where one can select city where they are from </a:t>
            </a:r>
          </a:p>
          <a:p>
            <a:endParaRPr lang="en-US" dirty="0"/>
          </a:p>
          <a:p>
            <a:r>
              <a:rPr lang="en-US" dirty="0"/>
              <a:t>4 , in </a:t>
            </a:r>
            <a:r>
              <a:rPr lang="en-US" dirty="0" err="1"/>
              <a:t>thé</a:t>
            </a:r>
            <a:r>
              <a:rPr lang="en-US" dirty="0"/>
              <a:t> second option one select the package for solar ´panels </a:t>
            </a:r>
          </a:p>
          <a:p>
            <a:endParaRPr lang="en-US" dirty="0"/>
          </a:p>
          <a:p>
            <a:r>
              <a:rPr lang="en-US" dirty="0"/>
              <a:t>5, in the third one you select roof top deviation angel </a:t>
            </a:r>
          </a:p>
          <a:p>
            <a:endParaRPr lang="en-US" dirty="0"/>
          </a:p>
          <a:p>
            <a:r>
              <a:rPr lang="en-US" dirty="0"/>
              <a:t>6, and in the last one you select which direction you roof top is facing</a:t>
            </a:r>
          </a:p>
          <a:p>
            <a:endParaRPr lang="en-US" dirty="0"/>
          </a:p>
          <a:p>
            <a:r>
              <a:rPr lang="en-US" dirty="0"/>
              <a:t>7, so you can see in the right graph it shows how many years it is </a:t>
            </a:r>
            <a:r>
              <a:rPr lang="en-US" dirty="0" err="1"/>
              <a:t>gonna</a:t>
            </a:r>
            <a:r>
              <a:rPr lang="en-US" dirty="0"/>
              <a:t> take to break even with your initial solar panel investment </a:t>
            </a:r>
          </a:p>
          <a:p>
            <a:endParaRPr lang="en-US" dirty="0"/>
          </a:p>
          <a:p>
            <a:r>
              <a:rPr lang="en-US" dirty="0"/>
              <a:t>8, and In the left you see in x axis are the no of years and on y axis its amount so by every year pass you are getting your money back in the form of electricity </a:t>
            </a:r>
            <a:r>
              <a:rPr lang="en-US" dirty="0" err="1"/>
              <a:t>biles</a:t>
            </a:r>
            <a:r>
              <a:rPr lang="en-US" dirty="0"/>
              <a:t> that you are not paying </a:t>
            </a:r>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Khaqan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-Class</a:t>
            </a:r>
          </a:p>
          <a:p>
            <a:r>
              <a:rPr lang="en-US" dirty="0"/>
              <a:t>- Machine Learning</a:t>
            </a:r>
          </a:p>
          <a:p>
            <a:r>
              <a:rPr lang="en-US" dirty="0"/>
              <a:t>- Dash</a:t>
            </a:r>
          </a:p>
          <a:p>
            <a:endParaRPr lang="en-US" dirty="0"/>
          </a:p>
          <a:p>
            <a:r>
              <a:rPr lang="en-US" dirty="0"/>
              <a:t>Moving headlines become a triangle. </a:t>
            </a:r>
          </a:p>
          <a:p>
            <a:endParaRPr lang="en-US" dirty="0"/>
          </a:p>
          <a:p>
            <a:endParaRPr lang="en-US" dirty="0"/>
          </a:p>
          <a:p>
            <a:r>
              <a:rPr lang="en-US" dirty="0"/>
              <a:t>- Khaqan First</a:t>
            </a:r>
          </a:p>
          <a:p>
            <a:r>
              <a:rPr lang="en-US" dirty="0"/>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1.png"/><Relationship Id="rId7"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svg"/></Relationships>
</file>

<file path=ppt/slides/_rels/slide1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83753" y="0"/>
            <a:ext cx="12664555" cy="12664504"/>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555" r="-16555"/>
              </a:stretch>
            </a:blipFill>
          </p:spPr>
          <p:txBody>
            <a:bodyPr/>
            <a:lstStyle/>
            <a:p>
              <a:endParaRPr lang="en-SE"/>
            </a:p>
          </p:txBody>
        </p:sp>
      </p:grpSp>
      <p:sp>
        <p:nvSpPr>
          <p:cNvPr id="4" name="TextBox 4"/>
          <p:cNvSpPr txBox="1"/>
          <p:nvPr/>
        </p:nvSpPr>
        <p:spPr>
          <a:xfrm>
            <a:off x="64767" y="4383139"/>
            <a:ext cx="7983753" cy="2303403"/>
          </a:xfrm>
          <a:prstGeom prst="rect">
            <a:avLst/>
          </a:prstGeom>
        </p:spPr>
        <p:txBody>
          <a:bodyPr lIns="0" tIns="0" rIns="0" bIns="0" rtlCol="0" anchor="t">
            <a:spAutoFit/>
          </a:bodyPr>
          <a:lstStyle/>
          <a:p>
            <a:pPr algn="ctr">
              <a:lnSpc>
                <a:spcPts val="6154"/>
              </a:lnSpc>
            </a:pPr>
            <a:r>
              <a:rPr lang="en-US" sz="4395">
                <a:solidFill>
                  <a:srgbClr val="FFFFFF"/>
                </a:solidFill>
                <a:latin typeface="Nunito Sans Heavy"/>
              </a:rPr>
              <a:t>SOLAR PANELS </a:t>
            </a:r>
          </a:p>
          <a:p>
            <a:pPr algn="ctr">
              <a:lnSpc>
                <a:spcPts val="6154"/>
              </a:lnSpc>
            </a:pPr>
            <a:r>
              <a:rPr lang="en-US" sz="4395">
                <a:solidFill>
                  <a:srgbClr val="FFFFFF"/>
                </a:solidFill>
                <a:latin typeface="Nunito Sans Heavy"/>
              </a:rPr>
              <a:t>RETURN ON INVESTED CAPITAL</a:t>
            </a:r>
          </a:p>
        </p:txBody>
      </p:sp>
      <p:sp>
        <p:nvSpPr>
          <p:cNvPr id="5" name="TextBox 5"/>
          <p:cNvSpPr txBox="1"/>
          <p:nvPr/>
        </p:nvSpPr>
        <p:spPr>
          <a:xfrm>
            <a:off x="161611" y="2144822"/>
            <a:ext cx="9048838" cy="994523"/>
          </a:xfrm>
          <a:prstGeom prst="rect">
            <a:avLst/>
          </a:prstGeom>
        </p:spPr>
        <p:txBody>
          <a:bodyPr lIns="0" tIns="0" rIns="0" bIns="0" rtlCol="0" anchor="t">
            <a:spAutoFit/>
          </a:bodyPr>
          <a:lstStyle/>
          <a:p>
            <a:pPr>
              <a:lnSpc>
                <a:spcPts val="8183"/>
              </a:lnSpc>
            </a:pPr>
            <a:r>
              <a:rPr lang="en-US" sz="5845" dirty="0">
                <a:solidFill>
                  <a:srgbClr val="FFDE32"/>
                </a:solidFill>
                <a:latin typeface="Nunito Sans Heavy"/>
              </a:rPr>
              <a:t>GRADUATION PROJECT</a:t>
            </a:r>
          </a:p>
        </p:txBody>
      </p:sp>
      <p:sp>
        <p:nvSpPr>
          <p:cNvPr id="6" name="TextBox 6"/>
          <p:cNvSpPr txBox="1"/>
          <p:nvPr/>
        </p:nvSpPr>
        <p:spPr>
          <a:xfrm>
            <a:off x="616193" y="3194622"/>
            <a:ext cx="7074591" cy="916784"/>
          </a:xfrm>
          <a:prstGeom prst="rect">
            <a:avLst/>
          </a:prstGeom>
        </p:spPr>
        <p:txBody>
          <a:bodyPr lIns="0" tIns="0" rIns="0" bIns="0" rtlCol="0" anchor="t">
            <a:spAutoFit/>
          </a:bodyPr>
          <a:lstStyle/>
          <a:p>
            <a:pPr>
              <a:lnSpc>
                <a:spcPts val="7557"/>
              </a:lnSpc>
            </a:pPr>
            <a:r>
              <a:rPr lang="en-US" sz="5398" spc="1085" dirty="0">
                <a:solidFill>
                  <a:srgbClr val="FFFFFF"/>
                </a:solidFill>
                <a:latin typeface="Nunito"/>
              </a:rPr>
              <a:t>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TextBox 8"/>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Visualization</a:t>
            </a:r>
          </a:p>
        </p:txBody>
      </p:sp>
      <p:sp>
        <p:nvSpPr>
          <p:cNvPr id="9" name="TextBox 9"/>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Dash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523085" y="-2584422"/>
            <a:ext cx="10940556" cy="10940556"/>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921980" y="4566422"/>
            <a:ext cx="6889142" cy="6889142"/>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6" name="Group 6"/>
          <p:cNvGrpSpPr/>
          <p:nvPr/>
        </p:nvGrpSpPr>
        <p:grpSpPr>
          <a:xfrm>
            <a:off x="1714915" y="2390223"/>
            <a:ext cx="3603056" cy="6868077"/>
            <a:chOff x="0" y="0"/>
            <a:chExt cx="948953" cy="1808876"/>
          </a:xfrm>
        </p:grpSpPr>
        <p:sp>
          <p:nvSpPr>
            <p:cNvPr id="7" name="Freeform 7"/>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8" name="TextBox 8"/>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5472354" y="2390223"/>
            <a:ext cx="3603056" cy="6868077"/>
            <a:chOff x="0" y="0"/>
            <a:chExt cx="948953" cy="1808876"/>
          </a:xfrm>
        </p:grpSpPr>
        <p:sp>
          <p:nvSpPr>
            <p:cNvPr id="10" name="Freeform 10"/>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1" name="TextBox 11"/>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890554" y="2641361"/>
            <a:ext cx="3286240" cy="3286240"/>
          </a:xfrm>
          <a:custGeom>
            <a:avLst/>
            <a:gdLst/>
            <a:ahLst/>
            <a:cxnLst/>
            <a:rect l="l" t="t" r="r" b="b"/>
            <a:pathLst>
              <a:path w="3286240" h="3286240">
                <a:moveTo>
                  <a:pt x="0" y="0"/>
                </a:moveTo>
                <a:lnTo>
                  <a:pt x="3286241" y="0"/>
                </a:lnTo>
                <a:lnTo>
                  <a:pt x="3286241"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3" name="Group 13"/>
          <p:cNvGrpSpPr>
            <a:grpSpLocks noChangeAspect="1"/>
          </p:cNvGrpSpPr>
          <p:nvPr/>
        </p:nvGrpSpPr>
        <p:grpSpPr>
          <a:xfrm>
            <a:off x="2135044" y="2885856"/>
            <a:ext cx="2797260" cy="27972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SE"/>
            </a:p>
          </p:txBody>
        </p:sp>
      </p:grpSp>
      <p:grpSp>
        <p:nvGrpSpPr>
          <p:cNvPr id="15" name="Group 15"/>
          <p:cNvGrpSpPr/>
          <p:nvPr/>
        </p:nvGrpSpPr>
        <p:grpSpPr>
          <a:xfrm>
            <a:off x="9229794" y="2390223"/>
            <a:ext cx="3603056" cy="6868077"/>
            <a:chOff x="0" y="0"/>
            <a:chExt cx="948953" cy="1808876"/>
          </a:xfrm>
        </p:grpSpPr>
        <p:sp>
          <p:nvSpPr>
            <p:cNvPr id="16" name="Freeform 16"/>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7" name="TextBox 17"/>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9370970"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9" name="Group 19"/>
          <p:cNvGrpSpPr>
            <a:grpSpLocks noChangeAspect="1"/>
          </p:cNvGrpSpPr>
          <p:nvPr/>
        </p:nvGrpSpPr>
        <p:grpSpPr>
          <a:xfrm>
            <a:off x="9615460" y="2885856"/>
            <a:ext cx="2797260" cy="2797249"/>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667" t="-4355" b="-10792"/>
              </a:stretch>
            </a:blipFill>
          </p:spPr>
          <p:txBody>
            <a:bodyPr/>
            <a:lstStyle/>
            <a:p>
              <a:endParaRPr lang="en-SE"/>
            </a:p>
          </p:txBody>
        </p:sp>
      </p:grpSp>
      <p:sp>
        <p:nvSpPr>
          <p:cNvPr id="21" name="Freeform 21"/>
          <p:cNvSpPr/>
          <p:nvPr/>
        </p:nvSpPr>
        <p:spPr>
          <a:xfrm>
            <a:off x="5630762"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2" name="Group 22"/>
          <p:cNvGrpSpPr>
            <a:grpSpLocks noChangeAspect="1"/>
          </p:cNvGrpSpPr>
          <p:nvPr/>
        </p:nvGrpSpPr>
        <p:grpSpPr>
          <a:xfrm>
            <a:off x="5875252" y="2885856"/>
            <a:ext cx="2797260" cy="279724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txBody>
            <a:bodyPr/>
            <a:lstStyle/>
            <a:p>
              <a:endParaRPr lang="en-SE"/>
            </a:p>
          </p:txBody>
        </p:sp>
      </p:grpSp>
      <p:grpSp>
        <p:nvGrpSpPr>
          <p:cNvPr id="24" name="Group 24"/>
          <p:cNvGrpSpPr/>
          <p:nvPr/>
        </p:nvGrpSpPr>
        <p:grpSpPr>
          <a:xfrm>
            <a:off x="12987234" y="2390223"/>
            <a:ext cx="3603056" cy="6868077"/>
            <a:chOff x="0" y="0"/>
            <a:chExt cx="948953" cy="1808876"/>
          </a:xfrm>
        </p:grpSpPr>
        <p:sp>
          <p:nvSpPr>
            <p:cNvPr id="25" name="Freeform 25"/>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26" name="TextBox 26"/>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13111178"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8" name="Group 28"/>
          <p:cNvGrpSpPr>
            <a:grpSpLocks noChangeAspect="1"/>
          </p:cNvGrpSpPr>
          <p:nvPr/>
        </p:nvGrpSpPr>
        <p:grpSpPr>
          <a:xfrm>
            <a:off x="13355695" y="2885856"/>
            <a:ext cx="2797260" cy="2797249"/>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8030" r="-31969"/>
              </a:stretch>
            </a:blipFill>
          </p:spPr>
          <p:txBody>
            <a:bodyPr/>
            <a:lstStyle/>
            <a:p>
              <a:endParaRPr lang="en-SE"/>
            </a:p>
          </p:txBody>
        </p:sp>
      </p:grpSp>
      <p:sp>
        <p:nvSpPr>
          <p:cNvPr id="30" name="TextBox 30"/>
          <p:cNvSpPr txBox="1"/>
          <p:nvPr/>
        </p:nvSpPr>
        <p:spPr>
          <a:xfrm>
            <a:off x="6077174" y="914400"/>
            <a:ext cx="6133651"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Task Allocation</a:t>
            </a:r>
          </a:p>
        </p:txBody>
      </p:sp>
      <p:sp>
        <p:nvSpPr>
          <p:cNvPr id="31" name="TextBox 31"/>
          <p:cNvSpPr txBox="1"/>
          <p:nvPr/>
        </p:nvSpPr>
        <p:spPr>
          <a:xfrm>
            <a:off x="2042985"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GATHER DATA</a:t>
            </a:r>
          </a:p>
        </p:txBody>
      </p:sp>
      <p:sp>
        <p:nvSpPr>
          <p:cNvPr id="32" name="TextBox 32"/>
          <p:cNvSpPr txBox="1"/>
          <p:nvPr/>
        </p:nvSpPr>
        <p:spPr>
          <a:xfrm>
            <a:off x="5783193"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CALCULATION</a:t>
            </a:r>
          </a:p>
        </p:txBody>
      </p:sp>
      <p:sp>
        <p:nvSpPr>
          <p:cNvPr id="33" name="TextBox 33"/>
          <p:cNvSpPr txBox="1"/>
          <p:nvPr/>
        </p:nvSpPr>
        <p:spPr>
          <a:xfrm>
            <a:off x="2112849" y="6640689"/>
            <a:ext cx="2841651" cy="355424"/>
          </a:xfrm>
          <a:prstGeom prst="rect">
            <a:avLst/>
          </a:prstGeom>
        </p:spPr>
        <p:txBody>
          <a:bodyPr lIns="0" tIns="0" rIns="0" bIns="0" rtlCol="0" anchor="t">
            <a:spAutoFit/>
          </a:bodyPr>
          <a:lstStyle/>
          <a:p>
            <a:pPr algn="ctr">
              <a:lnSpc>
                <a:spcPts val="2984"/>
              </a:lnSpc>
            </a:pPr>
            <a:r>
              <a:rPr lang="en-US" sz="2131">
                <a:solidFill>
                  <a:srgbClr val="000000"/>
                </a:solidFill>
                <a:latin typeface="Nunito"/>
              </a:rPr>
              <a:t>..</a:t>
            </a:r>
          </a:p>
        </p:txBody>
      </p:sp>
      <p:sp>
        <p:nvSpPr>
          <p:cNvPr id="35" name="TextBox 35"/>
          <p:cNvSpPr txBox="1"/>
          <p:nvPr/>
        </p:nvSpPr>
        <p:spPr>
          <a:xfrm>
            <a:off x="9523401"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AI MODEL</a:t>
            </a:r>
          </a:p>
        </p:txBody>
      </p:sp>
      <p:sp>
        <p:nvSpPr>
          <p:cNvPr id="37" name="TextBox 37"/>
          <p:cNvSpPr txBox="1"/>
          <p:nvPr/>
        </p:nvSpPr>
        <p:spPr>
          <a:xfrm>
            <a:off x="13263609"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VISUALISATION</a:t>
            </a:r>
          </a:p>
        </p:txBody>
      </p:sp>
      <p:sp>
        <p:nvSpPr>
          <p:cNvPr id="40" name="TextBox 39">
            <a:extLst>
              <a:ext uri="{FF2B5EF4-FFF2-40B4-BE49-F238E27FC236}">
                <a16:creationId xmlns:a16="http://schemas.microsoft.com/office/drawing/2014/main" id="{D6DB556B-EBCA-A6F7-B631-E7D0B5F50C85}"/>
              </a:ext>
            </a:extLst>
          </p:cNvPr>
          <p:cNvSpPr txBox="1"/>
          <p:nvPr/>
        </p:nvSpPr>
        <p:spPr>
          <a:xfrm>
            <a:off x="2364106" y="6819900"/>
            <a:ext cx="2360294" cy="1200329"/>
          </a:xfrm>
          <a:prstGeom prst="rect">
            <a:avLst/>
          </a:prstGeom>
          <a:noFill/>
        </p:spPr>
        <p:txBody>
          <a:bodyPr wrap="square" rtlCol="0">
            <a:spAutoFit/>
          </a:bodyPr>
          <a:lstStyle/>
          <a:p>
            <a:pPr algn="ctr"/>
            <a:r>
              <a:rPr lang="en-US" dirty="0">
                <a:latin typeface="Nunito" pitchFamily="2" charset="0"/>
              </a:rPr>
              <a:t>THE GATHERING OF DATA AND CHECKING OF THE SOURCE</a:t>
            </a:r>
            <a:endParaRPr lang="en-SE" dirty="0">
              <a:latin typeface="Nunito" pitchFamily="2" charset="0"/>
            </a:endParaRPr>
          </a:p>
        </p:txBody>
      </p:sp>
      <p:sp>
        <p:nvSpPr>
          <p:cNvPr id="42" name="TextBox 41">
            <a:extLst>
              <a:ext uri="{FF2B5EF4-FFF2-40B4-BE49-F238E27FC236}">
                <a16:creationId xmlns:a16="http://schemas.microsoft.com/office/drawing/2014/main" id="{C697405A-B5A5-D5C2-7238-BCD643ECA913}"/>
              </a:ext>
            </a:extLst>
          </p:cNvPr>
          <p:cNvSpPr txBox="1"/>
          <p:nvPr/>
        </p:nvSpPr>
        <p:spPr>
          <a:xfrm>
            <a:off x="6045433" y="6861980"/>
            <a:ext cx="2360294" cy="1200329"/>
          </a:xfrm>
          <a:prstGeom prst="rect">
            <a:avLst/>
          </a:prstGeom>
          <a:noFill/>
        </p:spPr>
        <p:txBody>
          <a:bodyPr wrap="square" rtlCol="0">
            <a:spAutoFit/>
          </a:bodyPr>
          <a:lstStyle/>
          <a:p>
            <a:pPr algn="ctr" rtl="0"/>
            <a:r>
              <a:rPr lang="en-US" dirty="0">
                <a:effectLst/>
                <a:latin typeface="Nunito" pitchFamily="2" charset="0"/>
              </a:rPr>
              <a:t>MATHEMATICAL FORMULA BEHIND THE PYTHON OBJECT</a:t>
            </a:r>
          </a:p>
        </p:txBody>
      </p:sp>
      <p:sp>
        <p:nvSpPr>
          <p:cNvPr id="43" name="TextBox 42">
            <a:extLst>
              <a:ext uri="{FF2B5EF4-FFF2-40B4-BE49-F238E27FC236}">
                <a16:creationId xmlns:a16="http://schemas.microsoft.com/office/drawing/2014/main" id="{89B7DA6B-1EE6-A805-EBCD-D9F41D83D7D1}"/>
              </a:ext>
            </a:extLst>
          </p:cNvPr>
          <p:cNvSpPr txBox="1"/>
          <p:nvPr/>
        </p:nvSpPr>
        <p:spPr>
          <a:xfrm>
            <a:off x="9831938" y="6908552"/>
            <a:ext cx="2360294" cy="923330"/>
          </a:xfrm>
          <a:prstGeom prst="rect">
            <a:avLst/>
          </a:prstGeom>
          <a:noFill/>
        </p:spPr>
        <p:txBody>
          <a:bodyPr wrap="square" rtlCol="0">
            <a:spAutoFit/>
          </a:bodyPr>
          <a:lstStyle/>
          <a:p>
            <a:pPr algn="ctr" rtl="0"/>
            <a:r>
              <a:rPr lang="en-US" dirty="0">
                <a:effectLst/>
                <a:latin typeface="Nunito" pitchFamily="2" charset="0"/>
              </a:rPr>
              <a:t>THE TRAINING OF THE AI MODEL WITH GOOD DATA</a:t>
            </a:r>
          </a:p>
        </p:txBody>
      </p:sp>
      <p:sp>
        <p:nvSpPr>
          <p:cNvPr id="44" name="TextBox 43">
            <a:extLst>
              <a:ext uri="{FF2B5EF4-FFF2-40B4-BE49-F238E27FC236}">
                <a16:creationId xmlns:a16="http://schemas.microsoft.com/office/drawing/2014/main" id="{3E86B3AC-32E2-A1E0-E07C-F15926BF3031}"/>
              </a:ext>
            </a:extLst>
          </p:cNvPr>
          <p:cNvSpPr txBox="1"/>
          <p:nvPr/>
        </p:nvSpPr>
        <p:spPr>
          <a:xfrm>
            <a:off x="13476577" y="6908552"/>
            <a:ext cx="2601623" cy="1200329"/>
          </a:xfrm>
          <a:prstGeom prst="rect">
            <a:avLst/>
          </a:prstGeom>
          <a:noFill/>
        </p:spPr>
        <p:txBody>
          <a:bodyPr wrap="square" rtlCol="0">
            <a:spAutoFit/>
          </a:bodyPr>
          <a:lstStyle/>
          <a:p>
            <a:pPr algn="ctr"/>
            <a:r>
              <a:rPr lang="en-US" dirty="0">
                <a:latin typeface="Nunito" pitchFamily="2" charset="0"/>
              </a:rPr>
              <a:t>THE VISUALIZATION OF THE PROJECT. BOTH DASHBOARD AND PRESENTATION</a:t>
            </a:r>
            <a:endParaRPr lang="en-SE" dirty="0">
              <a:latin typeface="Nuni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1" grpId="0" animBg="1"/>
      <p:bldP spid="27" grpId="0" animBg="1"/>
      <p:bldP spid="30" grpId="0"/>
      <p:bldP spid="31" grpId="0"/>
      <p:bldP spid="32" grpId="0"/>
      <p:bldP spid="33" grpId="0"/>
      <p:bldP spid="35" grpId="0"/>
      <p:bldP spid="37" grpId="0"/>
      <p:bldP spid="40" grpId="0"/>
      <p:bldP spid="42" grpId="0"/>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rot="-5400000">
            <a:off x="10553187" y="-1322790"/>
            <a:ext cx="7859765" cy="7859765"/>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38888" r="-38888"/>
              </a:stretch>
            </a:blipFill>
          </p:spPr>
          <p:txBody>
            <a:bodyPr/>
            <a:lstStyle/>
            <a:p>
              <a:endParaRPr lang="en-SE"/>
            </a:p>
          </p:txBody>
        </p:sp>
      </p:grpSp>
      <p:sp>
        <p:nvSpPr>
          <p:cNvPr id="6" name="Freeform 6"/>
          <p:cNvSpPr/>
          <p:nvPr/>
        </p:nvSpPr>
        <p:spPr>
          <a:xfrm>
            <a:off x="10058400" y="4036406"/>
            <a:ext cx="6824173" cy="2996949"/>
          </a:xfrm>
          <a:custGeom>
            <a:avLst/>
            <a:gdLst/>
            <a:ahLst/>
            <a:cxnLst/>
            <a:rect l="l" t="t" r="r" b="b"/>
            <a:pathLst>
              <a:path w="6824173" h="2996949">
                <a:moveTo>
                  <a:pt x="0" y="0"/>
                </a:moveTo>
                <a:lnTo>
                  <a:pt x="6824173" y="0"/>
                </a:lnTo>
                <a:lnTo>
                  <a:pt x="6824173" y="2996949"/>
                </a:lnTo>
                <a:lnTo>
                  <a:pt x="0" y="2996949"/>
                </a:lnTo>
                <a:lnTo>
                  <a:pt x="0" y="0"/>
                </a:lnTo>
                <a:close/>
              </a:path>
            </a:pathLst>
          </a:custGeom>
          <a:blipFill>
            <a:blip r:embed="rId4"/>
            <a:stretch>
              <a:fillRect/>
            </a:stretch>
          </a:blipFill>
        </p:spPr>
        <p:txBody>
          <a:bodyPr/>
          <a:lstStyle/>
          <a:p>
            <a:endParaRPr lang="en-SE"/>
          </a:p>
        </p:txBody>
      </p:sp>
      <p:sp>
        <p:nvSpPr>
          <p:cNvPr id="7" name="Freeform 7"/>
          <p:cNvSpPr/>
          <p:nvPr/>
        </p:nvSpPr>
        <p:spPr>
          <a:xfrm>
            <a:off x="936958" y="3327654"/>
            <a:ext cx="1262897" cy="1187123"/>
          </a:xfrm>
          <a:custGeom>
            <a:avLst/>
            <a:gdLst/>
            <a:ahLst/>
            <a:cxnLst/>
            <a:rect l="l" t="t" r="r" b="b"/>
            <a:pathLst>
              <a:path w="1262897" h="1187123">
                <a:moveTo>
                  <a:pt x="0" y="0"/>
                </a:moveTo>
                <a:lnTo>
                  <a:pt x="1262897" y="0"/>
                </a:lnTo>
                <a:lnTo>
                  <a:pt x="1262897" y="1187123"/>
                </a:lnTo>
                <a:lnTo>
                  <a:pt x="0" y="11871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8" name="Freeform 8"/>
          <p:cNvSpPr/>
          <p:nvPr/>
        </p:nvSpPr>
        <p:spPr>
          <a:xfrm>
            <a:off x="836016" y="8115096"/>
            <a:ext cx="1363839" cy="1186540"/>
          </a:xfrm>
          <a:custGeom>
            <a:avLst/>
            <a:gdLst/>
            <a:ahLst/>
            <a:cxnLst/>
            <a:rect l="l" t="t" r="r" b="b"/>
            <a:pathLst>
              <a:path w="1363839" h="1186540">
                <a:moveTo>
                  <a:pt x="0" y="0"/>
                </a:moveTo>
                <a:lnTo>
                  <a:pt x="1363839" y="0"/>
                </a:lnTo>
                <a:lnTo>
                  <a:pt x="1363839" y="1186540"/>
                </a:lnTo>
                <a:lnTo>
                  <a:pt x="0" y="1186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9" name="Freeform 9"/>
          <p:cNvSpPr/>
          <p:nvPr/>
        </p:nvSpPr>
        <p:spPr>
          <a:xfrm>
            <a:off x="865515" y="6504722"/>
            <a:ext cx="1191885" cy="1186540"/>
          </a:xfrm>
          <a:custGeom>
            <a:avLst/>
            <a:gdLst/>
            <a:ahLst/>
            <a:cxnLst/>
            <a:rect l="l" t="t" r="r" b="b"/>
            <a:pathLst>
              <a:path w="1380608" h="1358173">
                <a:moveTo>
                  <a:pt x="0" y="0"/>
                </a:moveTo>
                <a:lnTo>
                  <a:pt x="1380608" y="0"/>
                </a:lnTo>
                <a:lnTo>
                  <a:pt x="1380608" y="1358173"/>
                </a:lnTo>
                <a:lnTo>
                  <a:pt x="0" y="13581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sp>
        <p:nvSpPr>
          <p:cNvPr id="10" name="Freeform 10"/>
          <p:cNvSpPr/>
          <p:nvPr/>
        </p:nvSpPr>
        <p:spPr>
          <a:xfrm>
            <a:off x="966775" y="4938611"/>
            <a:ext cx="1191886" cy="1214379"/>
          </a:xfrm>
          <a:custGeom>
            <a:avLst/>
            <a:gdLst/>
            <a:ahLst/>
            <a:cxnLst/>
            <a:rect l="l" t="t" r="r" b="b"/>
            <a:pathLst>
              <a:path w="1406347" h="1281534">
                <a:moveTo>
                  <a:pt x="0" y="0"/>
                </a:moveTo>
                <a:lnTo>
                  <a:pt x="1406347" y="0"/>
                </a:lnTo>
                <a:lnTo>
                  <a:pt x="1406347" y="1281534"/>
                </a:lnTo>
                <a:lnTo>
                  <a:pt x="0" y="128153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11" name="TextBox 11"/>
          <p:cNvSpPr txBox="1"/>
          <p:nvPr/>
        </p:nvSpPr>
        <p:spPr>
          <a:xfrm>
            <a:off x="1028700" y="914400"/>
            <a:ext cx="8420100" cy="989502"/>
          </a:xfrm>
          <a:prstGeom prst="rect">
            <a:avLst/>
          </a:prstGeom>
        </p:spPr>
        <p:txBody>
          <a:bodyPr wrap="square" lIns="0" tIns="0" rIns="0" bIns="0" rtlCol="0" anchor="t">
            <a:spAutoFit/>
          </a:bodyPr>
          <a:lstStyle/>
          <a:p>
            <a:pPr algn="just">
              <a:lnSpc>
                <a:spcPts val="8006"/>
              </a:lnSpc>
            </a:pPr>
            <a:r>
              <a:rPr lang="en-US" sz="5719" dirty="0">
                <a:solidFill>
                  <a:srgbClr val="FFFFFF"/>
                </a:solidFill>
                <a:latin typeface="Nunito"/>
              </a:rPr>
              <a:t>Agile Methodology</a:t>
            </a:r>
          </a:p>
        </p:txBody>
      </p:sp>
      <p:sp>
        <p:nvSpPr>
          <p:cNvPr id="12" name="TextBox 12"/>
          <p:cNvSpPr txBox="1"/>
          <p:nvPr/>
        </p:nvSpPr>
        <p:spPr>
          <a:xfrm>
            <a:off x="2463235" y="3430486"/>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Bold"/>
              </a:rPr>
              <a:t>GIT</a:t>
            </a:r>
          </a:p>
        </p:txBody>
      </p:sp>
      <p:sp>
        <p:nvSpPr>
          <p:cNvPr id="13" name="TextBox 13"/>
          <p:cNvSpPr txBox="1"/>
          <p:nvPr/>
        </p:nvSpPr>
        <p:spPr>
          <a:xfrm>
            <a:off x="2463235" y="4977743"/>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Kanban Board</a:t>
            </a:r>
          </a:p>
        </p:txBody>
      </p:sp>
      <p:sp>
        <p:nvSpPr>
          <p:cNvPr id="14" name="TextBox 14"/>
          <p:cNvSpPr txBox="1"/>
          <p:nvPr/>
        </p:nvSpPr>
        <p:spPr>
          <a:xfrm>
            <a:off x="2463235" y="6596610"/>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Daily Stand Ups</a:t>
            </a:r>
          </a:p>
        </p:txBody>
      </p:sp>
      <p:sp>
        <p:nvSpPr>
          <p:cNvPr id="15" name="TextBox 15"/>
          <p:cNvSpPr txBox="1"/>
          <p:nvPr/>
        </p:nvSpPr>
        <p:spPr>
          <a:xfrm>
            <a:off x="2463235" y="8241269"/>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Teams</a:t>
            </a:r>
          </a:p>
        </p:txBody>
      </p:sp>
      <p:sp>
        <p:nvSpPr>
          <p:cNvPr id="16" name="TextBox 16"/>
          <p:cNvSpPr txBox="1"/>
          <p:nvPr/>
        </p:nvSpPr>
        <p:spPr>
          <a:xfrm>
            <a:off x="2463235" y="3926866"/>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Flexibility and version control.</a:t>
            </a:r>
          </a:p>
        </p:txBody>
      </p:sp>
      <p:sp>
        <p:nvSpPr>
          <p:cNvPr id="17" name="TextBox 17"/>
          <p:cNvSpPr txBox="1"/>
          <p:nvPr/>
        </p:nvSpPr>
        <p:spPr>
          <a:xfrm>
            <a:off x="2463235" y="5474123"/>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Organization and status.</a:t>
            </a:r>
          </a:p>
        </p:txBody>
      </p:sp>
      <p:sp>
        <p:nvSpPr>
          <p:cNvPr id="18" name="TextBox 18"/>
          <p:cNvSpPr txBox="1"/>
          <p:nvPr/>
        </p:nvSpPr>
        <p:spPr>
          <a:xfrm>
            <a:off x="2463235" y="7092991"/>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Advances and possible challenges</a:t>
            </a:r>
          </a:p>
        </p:txBody>
      </p:sp>
      <p:sp>
        <p:nvSpPr>
          <p:cNvPr id="19" name="TextBox 19"/>
          <p:cNvSpPr txBox="1"/>
          <p:nvPr/>
        </p:nvSpPr>
        <p:spPr>
          <a:xfrm>
            <a:off x="2463235" y="8737650"/>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Communication and meetings.</a:t>
            </a:r>
          </a:p>
        </p:txBody>
      </p:sp>
      <p:sp>
        <p:nvSpPr>
          <p:cNvPr id="20" name="TextBox 20"/>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Tools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2335339"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3" name="Freeform 3"/>
          <p:cNvSpPr/>
          <p:nvPr/>
        </p:nvSpPr>
        <p:spPr>
          <a:xfrm>
            <a:off x="9917417"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 name="Group 4"/>
          <p:cNvGrpSpPr>
            <a:grpSpLocks noChangeAspect="1"/>
          </p:cNvGrpSpPr>
          <p:nvPr/>
        </p:nvGrpSpPr>
        <p:grpSpPr>
          <a:xfrm>
            <a:off x="4239077" y="2595474"/>
            <a:ext cx="2227768" cy="22277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r="-24906"/>
              </a:stretch>
            </a:blipFill>
          </p:spPr>
          <p:txBody>
            <a:bodyPr/>
            <a:lstStyle/>
            <a:p>
              <a:endParaRPr lang="en-SE"/>
            </a:p>
          </p:txBody>
        </p:sp>
      </p:grpSp>
      <p:grpSp>
        <p:nvGrpSpPr>
          <p:cNvPr id="6" name="Group 6"/>
          <p:cNvGrpSpPr>
            <a:grpSpLocks noChangeAspect="1"/>
          </p:cNvGrpSpPr>
          <p:nvPr/>
        </p:nvGrpSpPr>
        <p:grpSpPr>
          <a:xfrm>
            <a:off x="11821155" y="2595474"/>
            <a:ext cx="2227768" cy="222775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2120" r="-17691"/>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Challenges &amp; Learnings</a:t>
            </a:r>
          </a:p>
        </p:txBody>
      </p:sp>
      <p:sp>
        <p:nvSpPr>
          <p:cNvPr id="10" name="TextBox 10"/>
          <p:cNvSpPr txBox="1"/>
          <p:nvPr/>
        </p:nvSpPr>
        <p:spPr>
          <a:xfrm>
            <a:off x="3045897" y="5061371"/>
            <a:ext cx="461412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CHALLENGES</a:t>
            </a:r>
          </a:p>
        </p:txBody>
      </p:sp>
      <p:sp>
        <p:nvSpPr>
          <p:cNvPr id="11" name="TextBox 11"/>
          <p:cNvSpPr txBox="1"/>
          <p:nvPr/>
        </p:nvSpPr>
        <p:spPr>
          <a:xfrm>
            <a:off x="10810745" y="5061371"/>
            <a:ext cx="4248588"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LEARNINGS</a:t>
            </a:r>
          </a:p>
        </p:txBody>
      </p:sp>
      <p:sp>
        <p:nvSpPr>
          <p:cNvPr id="12" name="TextBox 12"/>
          <p:cNvSpPr txBox="1"/>
          <p:nvPr/>
        </p:nvSpPr>
        <p:spPr>
          <a:xfrm>
            <a:off x="2847315" y="5596136"/>
            <a:ext cx="5011292" cy="342163"/>
          </a:xfrm>
          <a:prstGeom prst="rect">
            <a:avLst/>
          </a:prstGeom>
        </p:spPr>
        <p:txBody>
          <a:bodyPr lIns="0" tIns="0" rIns="0" bIns="0" rtlCol="0" anchor="t">
            <a:spAutoFit/>
          </a:bodyPr>
          <a:lstStyle/>
          <a:p>
            <a:pPr algn="ctr">
              <a:lnSpc>
                <a:spcPts val="2859"/>
              </a:lnSpc>
            </a:pPr>
            <a:r>
              <a:rPr lang="en-US" sz="2042" dirty="0">
                <a:solidFill>
                  <a:srgbClr val="000000"/>
                </a:solidFill>
                <a:latin typeface="Nunito"/>
              </a:rPr>
              <a:t>Data</a:t>
            </a:r>
          </a:p>
        </p:txBody>
      </p:sp>
      <p:sp>
        <p:nvSpPr>
          <p:cNvPr id="13" name="TextBox 13"/>
          <p:cNvSpPr txBox="1"/>
          <p:nvPr/>
        </p:nvSpPr>
        <p:spPr>
          <a:xfrm>
            <a:off x="10429393" y="5596136"/>
            <a:ext cx="5011292" cy="342163"/>
          </a:xfrm>
          <a:prstGeom prst="rect">
            <a:avLst/>
          </a:prstGeom>
        </p:spPr>
        <p:txBody>
          <a:bodyPr lIns="0" tIns="0" rIns="0" bIns="0" rtlCol="0" anchor="t">
            <a:spAutoFit/>
          </a:bodyPr>
          <a:lstStyle/>
          <a:p>
            <a:pPr algn="ctr">
              <a:lnSpc>
                <a:spcPts val="2859"/>
              </a:lnSpc>
            </a:pPr>
            <a:r>
              <a:rPr lang="en-US" sz="2042">
                <a:solidFill>
                  <a:srgbClr val="000000"/>
                </a:solidFill>
                <a:latin typeface="Nunito"/>
              </a:rPr>
              <a:t>Priority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Vision</a:t>
            </a:r>
          </a:p>
        </p:txBody>
      </p:sp>
      <p:sp>
        <p:nvSpPr>
          <p:cNvPr id="3" name="TextBox 3"/>
          <p:cNvSpPr txBox="1"/>
          <p:nvPr/>
        </p:nvSpPr>
        <p:spPr>
          <a:xfrm>
            <a:off x="1028700" y="1778747"/>
            <a:ext cx="4175236"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Next Steps</a:t>
            </a:r>
          </a:p>
        </p:txBody>
      </p:sp>
      <p:sp>
        <p:nvSpPr>
          <p:cNvPr id="4" name="TextBox 4"/>
          <p:cNvSpPr txBox="1"/>
          <p:nvPr/>
        </p:nvSpPr>
        <p:spPr>
          <a:xfrm>
            <a:off x="1028700" y="2961938"/>
            <a:ext cx="8876852" cy="5621154"/>
          </a:xfrm>
          <a:prstGeom prst="rect">
            <a:avLst/>
          </a:prstGeom>
        </p:spPr>
        <p:txBody>
          <a:bodyPr wrap="square" lIns="0" tIns="0" rIns="0" bIns="0" rtlCol="0" anchor="t">
            <a:spAutoFit/>
          </a:bodyPr>
          <a:lstStyle/>
          <a:p>
            <a:pPr marL="671450" lvl="1" indent="-335725">
              <a:lnSpc>
                <a:spcPts val="4354"/>
              </a:lnSpc>
              <a:buFont typeface="Arial"/>
              <a:buChar char="•"/>
            </a:pPr>
            <a:r>
              <a:rPr lang="en-US" sz="3110" dirty="0">
                <a:solidFill>
                  <a:srgbClr val="FFFFFF"/>
                </a:solidFill>
                <a:latin typeface="Nunito"/>
              </a:rPr>
              <a:t>API: to make it available for any location.</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more solar panel suppliers.</a:t>
            </a:r>
          </a:p>
          <a:p>
            <a:pPr marL="671450" lvl="1" indent="-335725">
              <a:lnSpc>
                <a:spcPts val="4354"/>
              </a:lnSpc>
              <a:buFont typeface="Arial"/>
              <a:buChar char="•"/>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Add more parameter to be more precise. Expand to companies and governmental institutions. </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a comparison between investing in solar panels versus savings account/fonds. </a:t>
            </a:r>
          </a:p>
        </p:txBody>
      </p:sp>
      <p:grpSp>
        <p:nvGrpSpPr>
          <p:cNvPr id="5" name="Group 5"/>
          <p:cNvGrpSpPr>
            <a:grpSpLocks noChangeAspect="1"/>
          </p:cNvGrpSpPr>
          <p:nvPr/>
        </p:nvGrpSpPr>
        <p:grpSpPr>
          <a:xfrm>
            <a:off x="10591800" y="2268089"/>
            <a:ext cx="8876852" cy="887681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9812"/>
              </a:stretch>
            </a:blipFill>
          </p:spPr>
          <p:txBody>
            <a:bodyPr/>
            <a:lstStyle/>
            <a:p>
              <a:endParaRPr lang="en-S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6080030">
            <a:off x="11731234" y="-1552837"/>
            <a:ext cx="12433543" cy="9601635"/>
            <a:chOff x="0" y="0"/>
            <a:chExt cx="37033111" cy="28598317"/>
          </a:xfrm>
        </p:grpSpPr>
        <p:sp>
          <p:nvSpPr>
            <p:cNvPr id="3" name="Freeform 3"/>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FDE32">
                <a:alpha val="46667"/>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578962">
            <a:off x="-4896422" y="6353819"/>
            <a:ext cx="12433543" cy="9601635"/>
            <a:chOff x="0" y="0"/>
            <a:chExt cx="37033111" cy="28598317"/>
          </a:xfrm>
        </p:grpSpPr>
        <p:sp>
          <p:nvSpPr>
            <p:cNvPr id="5" name="Freeform 5"/>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4D743">
                <a:alpha val="46667"/>
              </a:srgbClr>
            </a:solidFill>
            <a:ln w="12700">
              <a:solidFill>
                <a:srgbClr val="000000"/>
              </a:solidFill>
            </a:ln>
          </p:spPr>
          <p:txBody>
            <a:bodyPr/>
            <a:lstStyle/>
            <a:p>
              <a:endParaRPr lang="en-SE"/>
            </a:p>
          </p:txBody>
        </p:sp>
      </p:grpSp>
      <p:sp>
        <p:nvSpPr>
          <p:cNvPr id="6" name="TextBox 6"/>
          <p:cNvSpPr txBox="1"/>
          <p:nvPr/>
        </p:nvSpPr>
        <p:spPr>
          <a:xfrm>
            <a:off x="2011334" y="3688688"/>
            <a:ext cx="14265333"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Nunito"/>
              </a:rPr>
              <a:t>Hasta la vista, baby </a:t>
            </a:r>
          </a:p>
        </p:txBody>
      </p:sp>
      <p:sp>
        <p:nvSpPr>
          <p:cNvPr id="7" name="TextBox 7"/>
          <p:cNvSpPr txBox="1"/>
          <p:nvPr/>
        </p:nvSpPr>
        <p:spPr>
          <a:xfrm>
            <a:off x="4957756" y="5075746"/>
            <a:ext cx="8028151"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Nunito"/>
              </a:rPr>
              <a:t>Q&amp;A</a:t>
            </a:r>
          </a:p>
        </p:txBody>
      </p:sp>
      <p:pic>
        <p:nvPicPr>
          <p:cNvPr id="9" name="Picture 8" descr="A group of people in a crowd&#10;&#10;Description automatically generated">
            <a:extLst>
              <a:ext uri="{FF2B5EF4-FFF2-40B4-BE49-F238E27FC236}">
                <a16:creationId xmlns:a16="http://schemas.microsoft.com/office/drawing/2014/main" id="{95542E54-79FF-1758-3867-E35CF10BC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21" y="5887102"/>
            <a:ext cx="5813760" cy="32337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662146">
            <a:off x="-3368498" y="-3084494"/>
            <a:ext cx="12474931" cy="9660095"/>
            <a:chOff x="0" y="0"/>
            <a:chExt cx="38768655" cy="30020920"/>
          </a:xfrm>
        </p:grpSpPr>
        <p:sp>
          <p:nvSpPr>
            <p:cNvPr id="3" name="Freeform 3"/>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solidFill>
              <a:srgbClr val="FFDE32"/>
            </a:solidFill>
            <a:ln w="12700">
              <a:solidFill>
                <a:srgbClr val="000000"/>
              </a:solidFill>
            </a:ln>
          </p:spPr>
          <p:txBody>
            <a:bodyPr/>
            <a:lstStyle/>
            <a:p>
              <a:endParaRPr lang="en-SE"/>
            </a:p>
          </p:txBody>
        </p:sp>
      </p:grpSp>
      <p:grpSp>
        <p:nvGrpSpPr>
          <p:cNvPr id="4" name="Group 4"/>
          <p:cNvGrpSpPr>
            <a:grpSpLocks noChangeAspect="1"/>
          </p:cNvGrpSpPr>
          <p:nvPr/>
        </p:nvGrpSpPr>
        <p:grpSpPr>
          <a:xfrm rot="305184">
            <a:off x="-5548634" y="-35816"/>
            <a:ext cx="14186851" cy="10985739"/>
            <a:chOff x="0" y="0"/>
            <a:chExt cx="38768655" cy="30020920"/>
          </a:xfrm>
        </p:grpSpPr>
        <p:sp>
          <p:nvSpPr>
            <p:cNvPr id="5" name="Freeform 5"/>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blipFill>
              <a:blip r:embed="rId3"/>
              <a:stretch>
                <a:fillRect l="-8058" r="-8058"/>
              </a:stretch>
            </a:blipFill>
          </p:spPr>
          <p:txBody>
            <a:bodyPr/>
            <a:lstStyle/>
            <a:p>
              <a:endParaRPr lang="en-SE"/>
            </a:p>
          </p:txBody>
        </p:sp>
      </p:grpSp>
      <p:sp>
        <p:nvSpPr>
          <p:cNvPr id="6" name="Freeform 6"/>
          <p:cNvSpPr/>
          <p:nvPr/>
        </p:nvSpPr>
        <p:spPr>
          <a:xfrm>
            <a:off x="10485862" y="4533900"/>
            <a:ext cx="3365209" cy="3130356"/>
          </a:xfrm>
          <a:custGeom>
            <a:avLst/>
            <a:gdLst/>
            <a:ahLst/>
            <a:cxnLst/>
            <a:rect l="l" t="t" r="r" b="b"/>
            <a:pathLst>
              <a:path w="2586840" h="2596079">
                <a:moveTo>
                  <a:pt x="0" y="0"/>
                </a:moveTo>
                <a:lnTo>
                  <a:pt x="2586841" y="0"/>
                </a:lnTo>
                <a:lnTo>
                  <a:pt x="2586841" y="2596079"/>
                </a:lnTo>
                <a:lnTo>
                  <a:pt x="0" y="2596079"/>
                </a:lnTo>
                <a:lnTo>
                  <a:pt x="0" y="0"/>
                </a:lnTo>
                <a:close/>
              </a:path>
            </a:pathLst>
          </a:custGeom>
          <a:blipFill>
            <a:blip r:embed="rId4"/>
            <a:stretch>
              <a:fillRect/>
            </a:stretch>
          </a:blipFill>
        </p:spPr>
        <p:txBody>
          <a:bodyPr/>
          <a:lstStyle/>
          <a:p>
            <a:endParaRPr lang="en-SE" dirty="0"/>
          </a:p>
        </p:txBody>
      </p:sp>
      <p:sp>
        <p:nvSpPr>
          <p:cNvPr id="7" name="Freeform 7"/>
          <p:cNvSpPr/>
          <p:nvPr/>
        </p:nvSpPr>
        <p:spPr>
          <a:xfrm>
            <a:off x="14249400" y="4533900"/>
            <a:ext cx="3365209" cy="3130356"/>
          </a:xfrm>
          <a:custGeom>
            <a:avLst/>
            <a:gdLst/>
            <a:ahLst/>
            <a:cxnLst/>
            <a:rect l="l" t="t" r="r" b="b"/>
            <a:pathLst>
              <a:path w="2596079" h="2596079">
                <a:moveTo>
                  <a:pt x="0" y="0"/>
                </a:moveTo>
                <a:lnTo>
                  <a:pt x="2596080" y="0"/>
                </a:lnTo>
                <a:lnTo>
                  <a:pt x="2596080" y="2596079"/>
                </a:lnTo>
                <a:lnTo>
                  <a:pt x="0" y="2596079"/>
                </a:lnTo>
                <a:lnTo>
                  <a:pt x="0" y="0"/>
                </a:lnTo>
                <a:close/>
              </a:path>
            </a:pathLst>
          </a:custGeom>
          <a:blipFill>
            <a:blip r:embed="rId5"/>
            <a:stretch>
              <a:fillRect/>
            </a:stretch>
          </a:blipFill>
        </p:spPr>
        <p:txBody>
          <a:bodyPr/>
          <a:lstStyle/>
          <a:p>
            <a:endParaRPr lang="en-SE"/>
          </a:p>
        </p:txBody>
      </p:sp>
      <p:sp>
        <p:nvSpPr>
          <p:cNvPr id="8" name="TextBox 8"/>
          <p:cNvSpPr txBox="1"/>
          <p:nvPr/>
        </p:nvSpPr>
        <p:spPr>
          <a:xfrm>
            <a:off x="11125649" y="914400"/>
            <a:ext cx="6133651" cy="978684"/>
          </a:xfrm>
          <a:prstGeom prst="rect">
            <a:avLst/>
          </a:prstGeom>
        </p:spPr>
        <p:txBody>
          <a:bodyPr lIns="0" tIns="0" rIns="0" bIns="0" rtlCol="0" anchor="t">
            <a:spAutoFit/>
          </a:bodyPr>
          <a:lstStyle/>
          <a:p>
            <a:pPr algn="r">
              <a:lnSpc>
                <a:spcPts val="8006"/>
              </a:lnSpc>
            </a:pPr>
            <a:r>
              <a:rPr lang="en-US" sz="5719" dirty="0">
                <a:solidFill>
                  <a:srgbClr val="FFFFFF"/>
                </a:solidFill>
                <a:latin typeface="Nunito Bold"/>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0" y="5568150"/>
            <a:ext cx="18288000" cy="4718850"/>
            <a:chOff x="0" y="0"/>
            <a:chExt cx="4816593" cy="1242825"/>
          </a:xfrm>
        </p:grpSpPr>
        <p:sp>
          <p:nvSpPr>
            <p:cNvPr id="3" name="Freeform 3"/>
            <p:cNvSpPr/>
            <p:nvPr/>
          </p:nvSpPr>
          <p:spPr>
            <a:xfrm>
              <a:off x="0" y="0"/>
              <a:ext cx="4816592" cy="1242825"/>
            </a:xfrm>
            <a:custGeom>
              <a:avLst/>
              <a:gdLst/>
              <a:ahLst/>
              <a:cxnLst/>
              <a:rect l="l" t="t" r="r" b="b"/>
              <a:pathLst>
                <a:path w="4816592" h="1242825">
                  <a:moveTo>
                    <a:pt x="0" y="0"/>
                  </a:moveTo>
                  <a:lnTo>
                    <a:pt x="4816592" y="0"/>
                  </a:lnTo>
                  <a:lnTo>
                    <a:pt x="4816592" y="1242825"/>
                  </a:lnTo>
                  <a:lnTo>
                    <a:pt x="0" y="1242825"/>
                  </a:lnTo>
                  <a:close/>
                </a:path>
              </a:pathLst>
            </a:custGeom>
            <a:solidFill>
              <a:srgbClr val="F4D743"/>
            </a:solidFill>
          </p:spPr>
          <p:txBody>
            <a:bodyPr/>
            <a:lstStyle/>
            <a:p>
              <a:endParaRPr lang="en-SE"/>
            </a:p>
          </p:txBody>
        </p:sp>
        <p:sp>
          <p:nvSpPr>
            <p:cNvPr id="4" name="TextBox 4"/>
            <p:cNvSpPr txBox="1"/>
            <p:nvPr/>
          </p:nvSpPr>
          <p:spPr>
            <a:xfrm>
              <a:off x="0" y="-38100"/>
              <a:ext cx="4816593" cy="12809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3291544" y="2622971"/>
            <a:ext cx="11704912" cy="4416767"/>
          </a:xfrm>
          <a:custGeom>
            <a:avLst/>
            <a:gdLst/>
            <a:ahLst/>
            <a:cxnLst/>
            <a:rect l="l" t="t" r="r" b="b"/>
            <a:pathLst>
              <a:path w="11704912" h="4416767">
                <a:moveTo>
                  <a:pt x="0" y="0"/>
                </a:moveTo>
                <a:lnTo>
                  <a:pt x="11704912" y="0"/>
                </a:lnTo>
                <a:lnTo>
                  <a:pt x="11704912" y="4416767"/>
                </a:lnTo>
                <a:lnTo>
                  <a:pt x="0" y="44167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6" name="Group 6"/>
          <p:cNvGrpSpPr>
            <a:grpSpLocks noChangeAspect="1"/>
          </p:cNvGrpSpPr>
          <p:nvPr/>
        </p:nvGrpSpPr>
        <p:grpSpPr>
          <a:xfrm>
            <a:off x="3963095" y="2884978"/>
            <a:ext cx="2071530" cy="207152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589"/>
              </a:stretch>
            </a:blipFill>
          </p:spPr>
          <p:txBody>
            <a:bodyPr/>
            <a:lstStyle/>
            <a:p>
              <a:endParaRPr lang="en-SE"/>
            </a:p>
          </p:txBody>
        </p:sp>
      </p:grpSp>
      <p:grpSp>
        <p:nvGrpSpPr>
          <p:cNvPr id="8" name="Group 8"/>
          <p:cNvGrpSpPr>
            <a:grpSpLocks noChangeAspect="1"/>
          </p:cNvGrpSpPr>
          <p:nvPr/>
        </p:nvGrpSpPr>
        <p:grpSpPr>
          <a:xfrm>
            <a:off x="6728808" y="2884978"/>
            <a:ext cx="2071530" cy="207152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562" b="-2562"/>
              </a:stretch>
            </a:blipFill>
          </p:spPr>
          <p:txBody>
            <a:bodyPr/>
            <a:lstStyle/>
            <a:p>
              <a:endParaRPr lang="en-SE"/>
            </a:p>
          </p:txBody>
        </p:sp>
      </p:grpSp>
      <p:grpSp>
        <p:nvGrpSpPr>
          <p:cNvPr id="10" name="Group 10"/>
          <p:cNvGrpSpPr>
            <a:grpSpLocks noChangeAspect="1"/>
          </p:cNvGrpSpPr>
          <p:nvPr/>
        </p:nvGrpSpPr>
        <p:grpSpPr>
          <a:xfrm>
            <a:off x="9494522" y="2884978"/>
            <a:ext cx="2071530" cy="207152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9052" r="-30479"/>
              </a:stretch>
            </a:blipFill>
          </p:spPr>
          <p:txBody>
            <a:bodyPr/>
            <a:lstStyle/>
            <a:p>
              <a:endParaRPr lang="en-SE"/>
            </a:p>
          </p:txBody>
        </p:sp>
      </p:grpSp>
      <p:grpSp>
        <p:nvGrpSpPr>
          <p:cNvPr id="12" name="Group 12"/>
          <p:cNvGrpSpPr>
            <a:grpSpLocks noChangeAspect="1"/>
          </p:cNvGrpSpPr>
          <p:nvPr/>
        </p:nvGrpSpPr>
        <p:grpSpPr>
          <a:xfrm>
            <a:off x="12260236" y="2884978"/>
            <a:ext cx="2071530" cy="207152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115" r="-16115"/>
              </a:stretch>
            </a:blipFill>
          </p:spPr>
          <p:txBody>
            <a:bodyPr/>
            <a:lstStyle/>
            <a:p>
              <a:endParaRPr lang="en-SE"/>
            </a:p>
          </p:txBody>
        </p:sp>
      </p:grpSp>
      <p:sp>
        <p:nvSpPr>
          <p:cNvPr id="14" name="TextBox 14"/>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Agenda</a:t>
            </a:r>
          </a:p>
        </p:txBody>
      </p:sp>
      <p:sp>
        <p:nvSpPr>
          <p:cNvPr id="15" name="TextBox 15"/>
          <p:cNvSpPr txBox="1"/>
          <p:nvPr/>
        </p:nvSpPr>
        <p:spPr>
          <a:xfrm>
            <a:off x="3518417" y="7260407"/>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THE PROBLEM</a:t>
            </a:r>
          </a:p>
        </p:txBody>
      </p:sp>
      <p:sp>
        <p:nvSpPr>
          <p:cNvPr id="16" name="TextBox 16"/>
          <p:cNvSpPr txBox="1"/>
          <p:nvPr/>
        </p:nvSpPr>
        <p:spPr>
          <a:xfrm>
            <a:off x="6334790"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SOLUTION</a:t>
            </a:r>
          </a:p>
        </p:txBody>
      </p:sp>
      <p:sp>
        <p:nvSpPr>
          <p:cNvPr id="17" name="TextBox 17"/>
          <p:cNvSpPr txBox="1"/>
          <p:nvPr/>
        </p:nvSpPr>
        <p:spPr>
          <a:xfrm>
            <a:off x="9039598"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DEMO</a:t>
            </a:r>
          </a:p>
        </p:txBody>
      </p:sp>
      <p:sp>
        <p:nvSpPr>
          <p:cNvPr id="18" name="TextBox 18"/>
          <p:cNvSpPr txBox="1"/>
          <p:nvPr/>
        </p:nvSpPr>
        <p:spPr>
          <a:xfrm>
            <a:off x="11771321" y="7260407"/>
            <a:ext cx="3583966"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5187554" y="1093904"/>
            <a:ext cx="8838608" cy="978647"/>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Meet Our Best Team</a:t>
            </a:r>
          </a:p>
        </p:txBody>
      </p:sp>
      <p:sp>
        <p:nvSpPr>
          <p:cNvPr id="31" name="AutoShape 31"/>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grpSp>
        <p:nvGrpSpPr>
          <p:cNvPr id="41" name="Group 2">
            <a:extLst>
              <a:ext uri="{FF2B5EF4-FFF2-40B4-BE49-F238E27FC236}">
                <a16:creationId xmlns:a16="http://schemas.microsoft.com/office/drawing/2014/main" id="{B674FDD9-FC04-7F39-B679-77B9A8B187AF}"/>
              </a:ext>
            </a:extLst>
          </p:cNvPr>
          <p:cNvGrpSpPr/>
          <p:nvPr/>
        </p:nvGrpSpPr>
        <p:grpSpPr>
          <a:xfrm>
            <a:off x="1706312" y="2795928"/>
            <a:ext cx="3603056" cy="5375469"/>
            <a:chOff x="0" y="0"/>
            <a:chExt cx="948953" cy="1415761"/>
          </a:xfrm>
        </p:grpSpPr>
        <p:sp>
          <p:nvSpPr>
            <p:cNvPr id="42" name="Freeform 3">
              <a:extLst>
                <a:ext uri="{FF2B5EF4-FFF2-40B4-BE49-F238E27FC236}">
                  <a16:creationId xmlns:a16="http://schemas.microsoft.com/office/drawing/2014/main" id="{C6F1C0F8-8A63-BC42-974B-B3FA09E509A8}"/>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43" name="TextBox 4">
              <a:extLst>
                <a:ext uri="{FF2B5EF4-FFF2-40B4-BE49-F238E27FC236}">
                  <a16:creationId xmlns:a16="http://schemas.microsoft.com/office/drawing/2014/main" id="{D2A92820-CFDA-43BB-345D-4E5D5D93E00D}"/>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grpSp>
        <p:nvGrpSpPr>
          <p:cNvPr id="44" name="Group 5">
            <a:extLst>
              <a:ext uri="{FF2B5EF4-FFF2-40B4-BE49-F238E27FC236}">
                <a16:creationId xmlns:a16="http://schemas.microsoft.com/office/drawing/2014/main" id="{24F30B35-A190-B540-8617-9ADACD606FF1}"/>
              </a:ext>
            </a:extLst>
          </p:cNvPr>
          <p:cNvGrpSpPr/>
          <p:nvPr/>
        </p:nvGrpSpPr>
        <p:grpSpPr>
          <a:xfrm>
            <a:off x="5463752" y="2795928"/>
            <a:ext cx="3603056" cy="5375469"/>
            <a:chOff x="0" y="0"/>
            <a:chExt cx="948953" cy="1415761"/>
          </a:xfrm>
        </p:grpSpPr>
        <p:sp>
          <p:nvSpPr>
            <p:cNvPr id="45" name="Freeform 6">
              <a:extLst>
                <a:ext uri="{FF2B5EF4-FFF2-40B4-BE49-F238E27FC236}">
                  <a16:creationId xmlns:a16="http://schemas.microsoft.com/office/drawing/2014/main" id="{51ADE258-B7F8-3AE5-3F6E-6ED5AD55AC6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46" name="TextBox 7">
              <a:extLst>
                <a:ext uri="{FF2B5EF4-FFF2-40B4-BE49-F238E27FC236}">
                  <a16:creationId xmlns:a16="http://schemas.microsoft.com/office/drawing/2014/main" id="{518D081F-EF8F-4239-6E49-4EDBA95A395F}"/>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47" name="Freeform 8">
            <a:extLst>
              <a:ext uri="{FF2B5EF4-FFF2-40B4-BE49-F238E27FC236}">
                <a16:creationId xmlns:a16="http://schemas.microsoft.com/office/drawing/2014/main" id="{3427F971-606D-D47D-7B84-747EEAF51326}"/>
              </a:ext>
            </a:extLst>
          </p:cNvPr>
          <p:cNvSpPr/>
          <p:nvPr/>
        </p:nvSpPr>
        <p:spPr>
          <a:xfrm>
            <a:off x="1881952" y="3047065"/>
            <a:ext cx="3286240" cy="3286240"/>
          </a:xfrm>
          <a:custGeom>
            <a:avLst/>
            <a:gdLst/>
            <a:ahLst/>
            <a:cxnLst/>
            <a:rect l="l" t="t" r="r" b="b"/>
            <a:pathLst>
              <a:path w="3286240" h="3286240">
                <a:moveTo>
                  <a:pt x="0" y="0"/>
                </a:moveTo>
                <a:lnTo>
                  <a:pt x="3286241" y="0"/>
                </a:lnTo>
                <a:lnTo>
                  <a:pt x="3286241"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8" name="Group 9">
            <a:extLst>
              <a:ext uri="{FF2B5EF4-FFF2-40B4-BE49-F238E27FC236}">
                <a16:creationId xmlns:a16="http://schemas.microsoft.com/office/drawing/2014/main" id="{113F7C13-7418-09D9-2962-D55796D6E7A7}"/>
              </a:ext>
            </a:extLst>
          </p:cNvPr>
          <p:cNvGrpSpPr>
            <a:grpSpLocks noChangeAspect="1"/>
          </p:cNvGrpSpPr>
          <p:nvPr/>
        </p:nvGrpSpPr>
        <p:grpSpPr>
          <a:xfrm>
            <a:off x="2094992" y="3291561"/>
            <a:ext cx="2797260" cy="2797249"/>
            <a:chOff x="0" y="0"/>
            <a:chExt cx="6350000" cy="6349975"/>
          </a:xfrm>
        </p:grpSpPr>
        <p:sp>
          <p:nvSpPr>
            <p:cNvPr id="49" name="Freeform 10">
              <a:extLst>
                <a:ext uri="{FF2B5EF4-FFF2-40B4-BE49-F238E27FC236}">
                  <a16:creationId xmlns:a16="http://schemas.microsoft.com/office/drawing/2014/main" id="{5B2E8399-F3AE-ED56-9E14-DEA81D25492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2847" r="-32847"/>
              </a:stretch>
            </a:blipFill>
          </p:spPr>
          <p:txBody>
            <a:bodyPr/>
            <a:lstStyle/>
            <a:p>
              <a:endParaRPr lang="en-SE"/>
            </a:p>
          </p:txBody>
        </p:sp>
      </p:grpSp>
      <p:grpSp>
        <p:nvGrpSpPr>
          <p:cNvPr id="50" name="Group 11">
            <a:extLst>
              <a:ext uri="{FF2B5EF4-FFF2-40B4-BE49-F238E27FC236}">
                <a16:creationId xmlns:a16="http://schemas.microsoft.com/office/drawing/2014/main" id="{AC0D64BA-636A-3A71-CD80-C60E173C283B}"/>
              </a:ext>
            </a:extLst>
          </p:cNvPr>
          <p:cNvGrpSpPr/>
          <p:nvPr/>
        </p:nvGrpSpPr>
        <p:grpSpPr>
          <a:xfrm>
            <a:off x="9221192" y="2795928"/>
            <a:ext cx="3603056" cy="5375469"/>
            <a:chOff x="0" y="0"/>
            <a:chExt cx="948953" cy="1415761"/>
          </a:xfrm>
        </p:grpSpPr>
        <p:sp>
          <p:nvSpPr>
            <p:cNvPr id="51" name="Freeform 12">
              <a:extLst>
                <a:ext uri="{FF2B5EF4-FFF2-40B4-BE49-F238E27FC236}">
                  <a16:creationId xmlns:a16="http://schemas.microsoft.com/office/drawing/2014/main" id="{60CADF36-C474-B326-1F33-0A631A2334F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52" name="TextBox 13">
              <a:extLst>
                <a:ext uri="{FF2B5EF4-FFF2-40B4-BE49-F238E27FC236}">
                  <a16:creationId xmlns:a16="http://schemas.microsoft.com/office/drawing/2014/main" id="{C0FD9481-6C18-0A51-9D0C-A7C32EBEE10B}"/>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53" name="Freeform 14">
            <a:extLst>
              <a:ext uri="{FF2B5EF4-FFF2-40B4-BE49-F238E27FC236}">
                <a16:creationId xmlns:a16="http://schemas.microsoft.com/office/drawing/2014/main" id="{E981514B-4EDC-1C15-66AA-46BCAA2073DB}"/>
              </a:ext>
            </a:extLst>
          </p:cNvPr>
          <p:cNvSpPr/>
          <p:nvPr/>
        </p:nvSpPr>
        <p:spPr>
          <a:xfrm>
            <a:off x="9362368"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54" name="Group 15">
            <a:extLst>
              <a:ext uri="{FF2B5EF4-FFF2-40B4-BE49-F238E27FC236}">
                <a16:creationId xmlns:a16="http://schemas.microsoft.com/office/drawing/2014/main" id="{2ABED8D4-E057-ED7C-390F-19D94C53ABE2}"/>
              </a:ext>
            </a:extLst>
          </p:cNvPr>
          <p:cNvGrpSpPr>
            <a:grpSpLocks noChangeAspect="1"/>
          </p:cNvGrpSpPr>
          <p:nvPr/>
        </p:nvGrpSpPr>
        <p:grpSpPr>
          <a:xfrm>
            <a:off x="9606858" y="3291561"/>
            <a:ext cx="2797260" cy="2797249"/>
            <a:chOff x="0" y="0"/>
            <a:chExt cx="6350000" cy="6349975"/>
          </a:xfrm>
        </p:grpSpPr>
        <p:sp>
          <p:nvSpPr>
            <p:cNvPr id="55" name="Freeform 16">
              <a:extLst>
                <a:ext uri="{FF2B5EF4-FFF2-40B4-BE49-F238E27FC236}">
                  <a16:creationId xmlns:a16="http://schemas.microsoft.com/office/drawing/2014/main" id="{36A4AB59-BCB6-B73F-174C-62119AC0A32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SE"/>
            </a:p>
          </p:txBody>
        </p:sp>
      </p:grpSp>
      <p:sp>
        <p:nvSpPr>
          <p:cNvPr id="56" name="Freeform 17">
            <a:extLst>
              <a:ext uri="{FF2B5EF4-FFF2-40B4-BE49-F238E27FC236}">
                <a16:creationId xmlns:a16="http://schemas.microsoft.com/office/drawing/2014/main" id="{69A6263D-889C-AB99-D288-BE4619BC1887}"/>
              </a:ext>
            </a:extLst>
          </p:cNvPr>
          <p:cNvSpPr/>
          <p:nvPr/>
        </p:nvSpPr>
        <p:spPr>
          <a:xfrm>
            <a:off x="5622160"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57" name="Group 18">
            <a:extLst>
              <a:ext uri="{FF2B5EF4-FFF2-40B4-BE49-F238E27FC236}">
                <a16:creationId xmlns:a16="http://schemas.microsoft.com/office/drawing/2014/main" id="{AB929062-3257-1CD4-E488-C2E07CABB5D4}"/>
              </a:ext>
            </a:extLst>
          </p:cNvPr>
          <p:cNvGrpSpPr>
            <a:grpSpLocks noChangeAspect="1"/>
          </p:cNvGrpSpPr>
          <p:nvPr/>
        </p:nvGrpSpPr>
        <p:grpSpPr>
          <a:xfrm>
            <a:off x="5866650" y="3291561"/>
            <a:ext cx="2797260" cy="2797249"/>
            <a:chOff x="0" y="0"/>
            <a:chExt cx="6350000" cy="6349975"/>
          </a:xfrm>
        </p:grpSpPr>
        <p:sp>
          <p:nvSpPr>
            <p:cNvPr id="58" name="Freeform 19">
              <a:extLst>
                <a:ext uri="{FF2B5EF4-FFF2-40B4-BE49-F238E27FC236}">
                  <a16:creationId xmlns:a16="http://schemas.microsoft.com/office/drawing/2014/main" id="{69B3FA9C-4605-C065-C70F-077C2872EF7C}"/>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SE"/>
            </a:p>
          </p:txBody>
        </p:sp>
      </p:grpSp>
      <p:grpSp>
        <p:nvGrpSpPr>
          <p:cNvPr id="59" name="Group 20">
            <a:extLst>
              <a:ext uri="{FF2B5EF4-FFF2-40B4-BE49-F238E27FC236}">
                <a16:creationId xmlns:a16="http://schemas.microsoft.com/office/drawing/2014/main" id="{A7A2CB8E-FE46-F225-7627-378C9727BF2E}"/>
              </a:ext>
            </a:extLst>
          </p:cNvPr>
          <p:cNvGrpSpPr/>
          <p:nvPr/>
        </p:nvGrpSpPr>
        <p:grpSpPr>
          <a:xfrm>
            <a:off x="13007206" y="2795928"/>
            <a:ext cx="3603056" cy="5375469"/>
            <a:chOff x="0" y="0"/>
            <a:chExt cx="948953" cy="1415761"/>
          </a:xfrm>
        </p:grpSpPr>
        <p:sp>
          <p:nvSpPr>
            <p:cNvPr id="60" name="Freeform 21">
              <a:extLst>
                <a:ext uri="{FF2B5EF4-FFF2-40B4-BE49-F238E27FC236}">
                  <a16:creationId xmlns:a16="http://schemas.microsoft.com/office/drawing/2014/main" id="{7C29DD44-B608-5A53-7CFB-B583C7B3E173}"/>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61" name="TextBox 22">
              <a:extLst>
                <a:ext uri="{FF2B5EF4-FFF2-40B4-BE49-F238E27FC236}">
                  <a16:creationId xmlns:a16="http://schemas.microsoft.com/office/drawing/2014/main" id="{B92942B7-B363-AD0A-1DBE-40FB39CEEEA9}"/>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62" name="Freeform 23">
            <a:extLst>
              <a:ext uri="{FF2B5EF4-FFF2-40B4-BE49-F238E27FC236}">
                <a16:creationId xmlns:a16="http://schemas.microsoft.com/office/drawing/2014/main" id="{14A070C3-7C44-3B68-10C4-D3DCAF2A45C5}"/>
              </a:ext>
            </a:extLst>
          </p:cNvPr>
          <p:cNvSpPr/>
          <p:nvPr/>
        </p:nvSpPr>
        <p:spPr>
          <a:xfrm>
            <a:off x="13102576"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63" name="Group 24">
            <a:extLst>
              <a:ext uri="{FF2B5EF4-FFF2-40B4-BE49-F238E27FC236}">
                <a16:creationId xmlns:a16="http://schemas.microsoft.com/office/drawing/2014/main" id="{56054CC5-764D-8ECB-5069-DEBAF726F882}"/>
              </a:ext>
            </a:extLst>
          </p:cNvPr>
          <p:cNvGrpSpPr>
            <a:grpSpLocks noChangeAspect="1"/>
          </p:cNvGrpSpPr>
          <p:nvPr/>
        </p:nvGrpSpPr>
        <p:grpSpPr>
          <a:xfrm>
            <a:off x="13347093" y="3291561"/>
            <a:ext cx="2797260" cy="2797249"/>
            <a:chOff x="0" y="0"/>
            <a:chExt cx="6350000" cy="6349975"/>
          </a:xfrm>
        </p:grpSpPr>
        <p:sp>
          <p:nvSpPr>
            <p:cNvPr id="64" name="Freeform 25">
              <a:extLst>
                <a:ext uri="{FF2B5EF4-FFF2-40B4-BE49-F238E27FC236}">
                  <a16:creationId xmlns:a16="http://schemas.microsoft.com/office/drawing/2014/main" id="{68655C00-A946-9E2E-C36D-022DFB6820B3}"/>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5582" b="-5582"/>
              </a:stretch>
            </a:blipFill>
          </p:spPr>
          <p:txBody>
            <a:bodyPr/>
            <a:lstStyle/>
            <a:p>
              <a:endParaRPr lang="en-SE"/>
            </a:p>
          </p:txBody>
        </p:sp>
      </p:grpSp>
      <p:sp>
        <p:nvSpPr>
          <p:cNvPr id="65" name="TextBox 28">
            <a:extLst>
              <a:ext uri="{FF2B5EF4-FFF2-40B4-BE49-F238E27FC236}">
                <a16:creationId xmlns:a16="http://schemas.microsoft.com/office/drawing/2014/main" id="{6E8BD1B4-DBDA-73B8-06CB-94BB9FF3EA33}"/>
              </a:ext>
            </a:extLst>
          </p:cNvPr>
          <p:cNvSpPr txBox="1"/>
          <p:nvPr/>
        </p:nvSpPr>
        <p:spPr>
          <a:xfrm>
            <a:off x="1829042" y="6644543"/>
            <a:ext cx="3392061"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HENRY APLER</a:t>
            </a:r>
          </a:p>
        </p:txBody>
      </p:sp>
      <p:sp>
        <p:nvSpPr>
          <p:cNvPr id="66" name="TextBox 29">
            <a:extLst>
              <a:ext uri="{FF2B5EF4-FFF2-40B4-BE49-F238E27FC236}">
                <a16:creationId xmlns:a16="http://schemas.microsoft.com/office/drawing/2014/main" id="{223E2B52-D441-8738-EC43-528A51235130}"/>
              </a:ext>
            </a:extLst>
          </p:cNvPr>
          <p:cNvSpPr txBox="1"/>
          <p:nvPr/>
        </p:nvSpPr>
        <p:spPr>
          <a:xfrm>
            <a:off x="5774591" y="6644543"/>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SIMON JANLÖV</a:t>
            </a:r>
          </a:p>
        </p:txBody>
      </p:sp>
      <p:sp>
        <p:nvSpPr>
          <p:cNvPr id="67" name="TextBox 30">
            <a:extLst>
              <a:ext uri="{FF2B5EF4-FFF2-40B4-BE49-F238E27FC236}">
                <a16:creationId xmlns:a16="http://schemas.microsoft.com/office/drawing/2014/main" id="{A746DF12-A721-5354-2730-434369B8DE25}"/>
              </a:ext>
            </a:extLst>
          </p:cNvPr>
          <p:cNvSpPr txBox="1"/>
          <p:nvPr/>
        </p:nvSpPr>
        <p:spPr>
          <a:xfrm>
            <a:off x="9367995" y="6644505"/>
            <a:ext cx="330944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KHAQAN YOUSAF</a:t>
            </a:r>
          </a:p>
        </p:txBody>
      </p:sp>
      <p:sp>
        <p:nvSpPr>
          <p:cNvPr id="68" name="TextBox 31">
            <a:extLst>
              <a:ext uri="{FF2B5EF4-FFF2-40B4-BE49-F238E27FC236}">
                <a16:creationId xmlns:a16="http://schemas.microsoft.com/office/drawing/2014/main" id="{49998010-5377-68C2-920B-4607E98AFDEF}"/>
              </a:ext>
            </a:extLst>
          </p:cNvPr>
          <p:cNvSpPr txBox="1"/>
          <p:nvPr/>
        </p:nvSpPr>
        <p:spPr>
          <a:xfrm>
            <a:off x="13129048" y="6644543"/>
            <a:ext cx="3410185"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DANIELA BARRERA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3" presetClass="entr" presetSubtype="3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plus(out)">
                                      <p:cBhvr>
                                        <p:cTn id="16" dur="2000"/>
                                        <p:tgtEl>
                                          <p:spTgt spid="41"/>
                                        </p:tgtEl>
                                      </p:cBhvr>
                                    </p:animEffect>
                                  </p:childTnLst>
                                </p:cTn>
                              </p:par>
                              <p:par>
                                <p:cTn id="17" presetID="13" presetClass="entr" presetSubtype="32"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plus(out)">
                                      <p:cBhvr>
                                        <p:cTn id="19" dur="2000"/>
                                        <p:tgtEl>
                                          <p:spTgt spid="47"/>
                                        </p:tgtEl>
                                      </p:cBhvr>
                                    </p:animEffect>
                                  </p:childTnLst>
                                </p:cTn>
                              </p:par>
                              <p:par>
                                <p:cTn id="20" presetID="13" presetClass="entr" presetSubtype="32"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plus(out)">
                                      <p:cBhvr>
                                        <p:cTn id="22" dur="2000"/>
                                        <p:tgtEl>
                                          <p:spTgt spid="48"/>
                                        </p:tgtEl>
                                      </p:cBhvr>
                                    </p:animEffect>
                                  </p:childTnLst>
                                </p:cTn>
                              </p:par>
                              <p:par>
                                <p:cTn id="23" presetID="13" presetClass="entr" presetSubtype="32"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plus(out)">
                                      <p:cBhvr>
                                        <p:cTn id="25" dur="20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3" presetClass="entr" presetSubtype="32"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plus(out)">
                                      <p:cBhvr>
                                        <p:cTn id="30" dur="2000"/>
                                        <p:tgtEl>
                                          <p:spTgt spid="44"/>
                                        </p:tgtEl>
                                      </p:cBhvr>
                                    </p:animEffect>
                                  </p:childTnLst>
                                </p:cTn>
                              </p:par>
                              <p:par>
                                <p:cTn id="31" presetID="13" presetClass="entr" presetSubtype="32"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plus(out)">
                                      <p:cBhvr>
                                        <p:cTn id="33" dur="2000"/>
                                        <p:tgtEl>
                                          <p:spTgt spid="56"/>
                                        </p:tgtEl>
                                      </p:cBhvr>
                                    </p:animEffect>
                                  </p:childTnLst>
                                </p:cTn>
                              </p:par>
                              <p:par>
                                <p:cTn id="34" presetID="13" presetClass="entr" presetSubtype="32"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plus(out)">
                                      <p:cBhvr>
                                        <p:cTn id="36" dur="2000"/>
                                        <p:tgtEl>
                                          <p:spTgt spid="57"/>
                                        </p:tgtEl>
                                      </p:cBhvr>
                                    </p:animEffect>
                                  </p:childTnLst>
                                </p:cTn>
                              </p:par>
                              <p:par>
                                <p:cTn id="37" presetID="13" presetClass="entr" presetSubtype="32"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plus(out)">
                                      <p:cBhvr>
                                        <p:cTn id="39" dur="20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3" presetClass="entr" presetSubtype="32"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plus(out)">
                                      <p:cBhvr>
                                        <p:cTn id="44" dur="2000"/>
                                        <p:tgtEl>
                                          <p:spTgt spid="50"/>
                                        </p:tgtEl>
                                      </p:cBhvr>
                                    </p:animEffect>
                                  </p:childTnLst>
                                </p:cTn>
                              </p:par>
                              <p:par>
                                <p:cTn id="45" presetID="13" presetClass="entr" presetSubtype="32"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plus(out)">
                                      <p:cBhvr>
                                        <p:cTn id="47" dur="2000"/>
                                        <p:tgtEl>
                                          <p:spTgt spid="53"/>
                                        </p:tgtEl>
                                      </p:cBhvr>
                                    </p:animEffect>
                                  </p:childTnLst>
                                </p:cTn>
                              </p:par>
                              <p:par>
                                <p:cTn id="48" presetID="13" presetClass="entr" presetSubtype="32"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plus(out)">
                                      <p:cBhvr>
                                        <p:cTn id="50" dur="2000"/>
                                        <p:tgtEl>
                                          <p:spTgt spid="54"/>
                                        </p:tgtEl>
                                      </p:cBhvr>
                                    </p:animEffect>
                                  </p:childTnLst>
                                </p:cTn>
                              </p:par>
                              <p:par>
                                <p:cTn id="51" presetID="13" presetClass="entr" presetSubtype="32"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plus(out)">
                                      <p:cBhvr>
                                        <p:cTn id="53" dur="20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3" presetClass="entr" presetSubtype="32"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plus(out)">
                                      <p:cBhvr>
                                        <p:cTn id="58" dur="2000"/>
                                        <p:tgtEl>
                                          <p:spTgt spid="59"/>
                                        </p:tgtEl>
                                      </p:cBhvr>
                                    </p:animEffect>
                                  </p:childTnLst>
                                </p:cTn>
                              </p:par>
                              <p:par>
                                <p:cTn id="59" presetID="13" presetClass="entr" presetSubtype="32"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plus(out)">
                                      <p:cBhvr>
                                        <p:cTn id="61" dur="2000"/>
                                        <p:tgtEl>
                                          <p:spTgt spid="62"/>
                                        </p:tgtEl>
                                      </p:cBhvr>
                                    </p:animEffect>
                                  </p:childTnLst>
                                </p:cTn>
                              </p:par>
                              <p:par>
                                <p:cTn id="62" presetID="13" presetClass="entr" presetSubtype="32"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plus(out)">
                                      <p:cBhvr>
                                        <p:cTn id="64" dur="2000"/>
                                        <p:tgtEl>
                                          <p:spTgt spid="63"/>
                                        </p:tgtEl>
                                      </p:cBhvr>
                                    </p:animEffect>
                                  </p:childTnLst>
                                </p:cTn>
                              </p:par>
                              <p:par>
                                <p:cTn id="65" presetID="13" presetClass="entr" presetSubtype="32"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plus(out)">
                                      <p:cBhvr>
                                        <p:cTn id="67"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animBg="1"/>
      <p:bldP spid="47" grpId="0" animBg="1"/>
      <p:bldP spid="53" grpId="0" animBg="1"/>
      <p:bldP spid="56" grpId="0" animBg="1"/>
      <p:bldP spid="62" grpId="0" animBg="1"/>
      <p:bldP spid="65" grpId="0"/>
      <p:bldP spid="66"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24655" y="5426046"/>
            <a:ext cx="9721947" cy="972190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DE32">
                <a:alpha val="53725"/>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a:off x="9223513" y="-3025556"/>
            <a:ext cx="12664555" cy="1266450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SE"/>
            </a:p>
          </p:txBody>
        </p:sp>
      </p:grpSp>
      <p:sp>
        <p:nvSpPr>
          <p:cNvPr id="6" name="Freeform 6"/>
          <p:cNvSpPr/>
          <p:nvPr/>
        </p:nvSpPr>
        <p:spPr>
          <a:xfrm>
            <a:off x="6852009" y="2655903"/>
            <a:ext cx="1213782" cy="1213782"/>
          </a:xfrm>
          <a:custGeom>
            <a:avLst/>
            <a:gdLst/>
            <a:ahLst/>
            <a:cxnLst/>
            <a:rect l="l" t="t" r="r" b="b"/>
            <a:pathLst>
              <a:path w="1213782" h="1213782">
                <a:moveTo>
                  <a:pt x="0" y="0"/>
                </a:moveTo>
                <a:lnTo>
                  <a:pt x="1213782" y="0"/>
                </a:lnTo>
                <a:lnTo>
                  <a:pt x="1213782" y="1213783"/>
                </a:lnTo>
                <a:lnTo>
                  <a:pt x="0" y="1213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7" name="Freeform 7"/>
          <p:cNvSpPr/>
          <p:nvPr/>
        </p:nvSpPr>
        <p:spPr>
          <a:xfrm>
            <a:off x="6909099" y="7254628"/>
            <a:ext cx="1331904" cy="1349074"/>
          </a:xfrm>
          <a:custGeom>
            <a:avLst/>
            <a:gdLst/>
            <a:ahLst/>
            <a:cxnLst/>
            <a:rect l="l" t="t" r="r" b="b"/>
            <a:pathLst>
              <a:path w="1331904" h="1349074">
                <a:moveTo>
                  <a:pt x="0" y="0"/>
                </a:moveTo>
                <a:lnTo>
                  <a:pt x="1331904" y="0"/>
                </a:lnTo>
                <a:lnTo>
                  <a:pt x="1331904" y="1349074"/>
                </a:lnTo>
                <a:lnTo>
                  <a:pt x="0" y="1349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8" name="TextBox 8"/>
          <p:cNvSpPr txBox="1"/>
          <p:nvPr/>
        </p:nvSpPr>
        <p:spPr>
          <a:xfrm>
            <a:off x="695125" y="796035"/>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Problem</a:t>
            </a:r>
          </a:p>
        </p:txBody>
      </p:sp>
      <p:sp>
        <p:nvSpPr>
          <p:cNvPr id="9" name="TextBox 9"/>
          <p:cNvSpPr txBox="1"/>
          <p:nvPr/>
        </p:nvSpPr>
        <p:spPr>
          <a:xfrm>
            <a:off x="695125" y="1660381"/>
            <a:ext cx="3647972"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History</a:t>
            </a:r>
          </a:p>
        </p:txBody>
      </p:sp>
      <p:sp>
        <p:nvSpPr>
          <p:cNvPr id="10" name="TextBox 10"/>
          <p:cNvSpPr txBox="1"/>
          <p:nvPr/>
        </p:nvSpPr>
        <p:spPr>
          <a:xfrm>
            <a:off x="555629" y="3035357"/>
            <a:ext cx="7043171" cy="1092581"/>
          </a:xfrm>
          <a:prstGeom prst="rect">
            <a:avLst/>
          </a:prstGeom>
        </p:spPr>
        <p:txBody>
          <a:bodyPr lIns="0" tIns="0" rIns="0" bIns="0" rtlCol="0" anchor="t">
            <a:spAutoFit/>
          </a:bodyPr>
          <a:lstStyle/>
          <a:p>
            <a:pPr>
              <a:lnSpc>
                <a:spcPts val="4354"/>
              </a:lnSpc>
            </a:pPr>
            <a:r>
              <a:rPr lang="en-US" sz="3110" dirty="0">
                <a:solidFill>
                  <a:srgbClr val="FFFFFF"/>
                </a:solidFill>
                <a:latin typeface="Nunito"/>
              </a:rPr>
              <a:t>Do you believe in climate change?</a:t>
            </a:r>
          </a:p>
          <a:p>
            <a:pPr>
              <a:lnSpc>
                <a:spcPts val="4354"/>
              </a:lnSpc>
            </a:pPr>
            <a:endParaRPr lang="en-US" sz="3110" dirty="0">
              <a:solidFill>
                <a:srgbClr val="FFFFFF"/>
              </a:solidFill>
              <a:latin typeface="Nunito"/>
            </a:endParaRPr>
          </a:p>
        </p:txBody>
      </p:sp>
      <p:sp>
        <p:nvSpPr>
          <p:cNvPr id="11" name="TextBox 11"/>
          <p:cNvSpPr txBox="1"/>
          <p:nvPr/>
        </p:nvSpPr>
        <p:spPr>
          <a:xfrm>
            <a:off x="592073" y="4608683"/>
            <a:ext cx="5427728" cy="2235612"/>
          </a:xfrm>
          <a:prstGeom prst="rect">
            <a:avLst/>
          </a:prstGeom>
        </p:spPr>
        <p:txBody>
          <a:bodyPr wrap="square" lIns="0" tIns="0" rIns="0" bIns="0" rtlCol="0" anchor="t">
            <a:spAutoFit/>
          </a:bodyPr>
          <a:lstStyle/>
          <a:p>
            <a:pPr>
              <a:lnSpc>
                <a:spcPts val="4354"/>
              </a:lnSpc>
            </a:pPr>
            <a:r>
              <a:rPr lang="en-US" sz="3110" dirty="0">
                <a:solidFill>
                  <a:srgbClr val="FFFFFF"/>
                </a:solidFill>
                <a:latin typeface="Nunito"/>
              </a:rPr>
              <a:t>Do you know how much of Sweden’s energy production is solar?</a:t>
            </a:r>
          </a:p>
          <a:p>
            <a:pPr>
              <a:lnSpc>
                <a:spcPts val="4354"/>
              </a:lnSpc>
            </a:pPr>
            <a:endParaRPr lang="en-US" sz="3110" dirty="0">
              <a:solidFill>
                <a:srgbClr val="FFFFFF"/>
              </a:solidFill>
              <a:latin typeface="Nunito"/>
            </a:endParaRPr>
          </a:p>
        </p:txBody>
      </p:sp>
      <p:sp>
        <p:nvSpPr>
          <p:cNvPr id="12" name="TextBox 12"/>
          <p:cNvSpPr txBox="1"/>
          <p:nvPr/>
        </p:nvSpPr>
        <p:spPr>
          <a:xfrm>
            <a:off x="592073" y="7254628"/>
            <a:ext cx="7043171" cy="2235612"/>
          </a:xfrm>
          <a:prstGeom prst="rect">
            <a:avLst/>
          </a:prstGeom>
        </p:spPr>
        <p:txBody>
          <a:bodyPr lIns="0" tIns="0" rIns="0" bIns="0" rtlCol="0" anchor="t">
            <a:spAutoFit/>
          </a:bodyPr>
          <a:lstStyle/>
          <a:p>
            <a:pPr>
              <a:lnSpc>
                <a:spcPts val="4354"/>
              </a:lnSpc>
            </a:pPr>
            <a:r>
              <a:rPr lang="en-US" sz="3110" dirty="0">
                <a:solidFill>
                  <a:srgbClr val="FFFFFF"/>
                </a:solidFill>
                <a:latin typeface="Nunito"/>
              </a:rPr>
              <a:t>What is one of the main reasons stopping people from getting solar panels? </a:t>
            </a:r>
          </a:p>
          <a:p>
            <a:pPr>
              <a:lnSpc>
                <a:spcPts val="4354"/>
              </a:lnSpc>
            </a:pPr>
            <a:endParaRPr lang="en-US" sz="3110" dirty="0">
              <a:solidFill>
                <a:srgbClr val="FFFFFF"/>
              </a:solidFill>
              <a:latin typeface="Nunito"/>
            </a:endParaRPr>
          </a:p>
        </p:txBody>
      </p:sp>
      <p:grpSp>
        <p:nvGrpSpPr>
          <p:cNvPr id="21" name="Group 20">
            <a:extLst>
              <a:ext uri="{FF2B5EF4-FFF2-40B4-BE49-F238E27FC236}">
                <a16:creationId xmlns:a16="http://schemas.microsoft.com/office/drawing/2014/main" id="{8006AE5A-09E1-F9F5-4D32-CB0B1EC67D43}"/>
              </a:ext>
            </a:extLst>
          </p:cNvPr>
          <p:cNvGrpSpPr/>
          <p:nvPr/>
        </p:nvGrpSpPr>
        <p:grpSpPr>
          <a:xfrm>
            <a:off x="6621177" y="4608683"/>
            <a:ext cx="1635031" cy="1601617"/>
            <a:chOff x="0" y="0"/>
            <a:chExt cx="812800" cy="812800"/>
          </a:xfrm>
        </p:grpSpPr>
        <p:sp>
          <p:nvSpPr>
            <p:cNvPr id="23" name="Freeform 9">
              <a:extLst>
                <a:ext uri="{FF2B5EF4-FFF2-40B4-BE49-F238E27FC236}">
                  <a16:creationId xmlns:a16="http://schemas.microsoft.com/office/drawing/2014/main" id="{6AF5F5CF-D2D7-7399-5811-0F215EEBE3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743"/>
            </a:solidFill>
          </p:spPr>
          <p:txBody>
            <a:bodyPr/>
            <a:lstStyle/>
            <a:p>
              <a:endParaRPr lang="en-SE"/>
            </a:p>
          </p:txBody>
        </p:sp>
        <p:sp>
          <p:nvSpPr>
            <p:cNvPr id="24" name="TextBox 10">
              <a:extLst>
                <a:ext uri="{FF2B5EF4-FFF2-40B4-BE49-F238E27FC236}">
                  <a16:creationId xmlns:a16="http://schemas.microsoft.com/office/drawing/2014/main" id="{B5A71B4D-AA40-07E3-4F7A-2AEB6B31E222}"/>
                </a:ext>
              </a:extLst>
            </p:cNvPr>
            <p:cNvSpPr txBox="1"/>
            <p:nvPr/>
          </p:nvSpPr>
          <p:spPr>
            <a:xfrm>
              <a:off x="76200" y="38100"/>
              <a:ext cx="660400" cy="698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359"/>
                </a:lnSpc>
              </a:pPr>
              <a:endParaRPr/>
            </a:p>
          </p:txBody>
        </p:sp>
      </p:grpSp>
      <p:sp>
        <p:nvSpPr>
          <p:cNvPr id="22" name="TextBox 16">
            <a:extLst>
              <a:ext uri="{FF2B5EF4-FFF2-40B4-BE49-F238E27FC236}">
                <a16:creationId xmlns:a16="http://schemas.microsoft.com/office/drawing/2014/main" id="{094E31B8-FA96-A32F-5C89-A9680447A605}"/>
              </a:ext>
            </a:extLst>
          </p:cNvPr>
          <p:cNvSpPr txBox="1"/>
          <p:nvPr/>
        </p:nvSpPr>
        <p:spPr>
          <a:xfrm>
            <a:off x="6668327" y="5094092"/>
            <a:ext cx="1587881" cy="6059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99"/>
              </a:lnSpc>
              <a:spcBef>
                <a:spcPct val="0"/>
              </a:spcBef>
            </a:pPr>
            <a:r>
              <a:rPr lang="en-US" sz="3499" b="1" dirty="0">
                <a:solidFill>
                  <a:srgbClr val="FFFFFF"/>
                </a:solidFill>
                <a:latin typeface="Nunito Bold"/>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par>
                                <p:cTn id="35" presetID="21"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Freeform 8"/>
          <p:cNvSpPr/>
          <p:nvPr/>
        </p:nvSpPr>
        <p:spPr>
          <a:xfrm>
            <a:off x="1028700" y="3275651"/>
            <a:ext cx="1079412" cy="1264319"/>
          </a:xfrm>
          <a:custGeom>
            <a:avLst/>
            <a:gdLst/>
            <a:ahLst/>
            <a:cxnLst/>
            <a:rect l="l" t="t" r="r" b="b"/>
            <a:pathLst>
              <a:path w="1079412" h="1264319">
                <a:moveTo>
                  <a:pt x="0" y="0"/>
                </a:moveTo>
                <a:lnTo>
                  <a:pt x="1079412" y="0"/>
                </a:lnTo>
                <a:lnTo>
                  <a:pt x="1079412" y="1264319"/>
                </a:lnTo>
                <a:lnTo>
                  <a:pt x="0" y="1264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9" name="Freeform 9"/>
          <p:cNvSpPr/>
          <p:nvPr/>
        </p:nvSpPr>
        <p:spPr>
          <a:xfrm>
            <a:off x="1028700" y="6566712"/>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10" name="Freeform 10"/>
          <p:cNvSpPr/>
          <p:nvPr/>
        </p:nvSpPr>
        <p:spPr>
          <a:xfrm>
            <a:off x="1028700" y="4983472"/>
            <a:ext cx="1079412" cy="1084837"/>
          </a:xfrm>
          <a:custGeom>
            <a:avLst/>
            <a:gdLst/>
            <a:ahLst/>
            <a:cxnLst/>
            <a:rect l="l" t="t" r="r" b="b"/>
            <a:pathLst>
              <a:path w="1079412" h="1084837">
                <a:moveTo>
                  <a:pt x="0" y="0"/>
                </a:moveTo>
                <a:lnTo>
                  <a:pt x="1079412" y="0"/>
                </a:lnTo>
                <a:lnTo>
                  <a:pt x="1079412" y="1084836"/>
                </a:lnTo>
                <a:lnTo>
                  <a:pt x="0" y="1084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1" name="Freeform 11"/>
          <p:cNvSpPr/>
          <p:nvPr/>
        </p:nvSpPr>
        <p:spPr>
          <a:xfrm>
            <a:off x="1028700" y="8178888"/>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2" name="TextBox 1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Our Solution</a:t>
            </a:r>
          </a:p>
        </p:txBody>
      </p:sp>
      <p:sp>
        <p:nvSpPr>
          <p:cNvPr id="13" name="TextBox 13"/>
          <p:cNvSpPr txBox="1"/>
          <p:nvPr/>
        </p:nvSpPr>
        <p:spPr>
          <a:xfrm>
            <a:off x="2463235" y="3430486"/>
            <a:ext cx="406679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Reliable Data</a:t>
            </a:r>
          </a:p>
        </p:txBody>
      </p:sp>
      <p:sp>
        <p:nvSpPr>
          <p:cNvPr id="14" name="TextBox 14"/>
          <p:cNvSpPr txBox="1"/>
          <p:nvPr/>
        </p:nvSpPr>
        <p:spPr>
          <a:xfrm>
            <a:off x="2463235" y="6629094"/>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Clear User Interface</a:t>
            </a:r>
          </a:p>
        </p:txBody>
      </p:sp>
      <p:sp>
        <p:nvSpPr>
          <p:cNvPr id="15" name="TextBox 15"/>
          <p:cNvSpPr txBox="1"/>
          <p:nvPr/>
        </p:nvSpPr>
        <p:spPr>
          <a:xfrm>
            <a:off x="2463235" y="5048565"/>
            <a:ext cx="3969949"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Calculated Solution</a:t>
            </a:r>
          </a:p>
        </p:txBody>
      </p:sp>
      <p:sp>
        <p:nvSpPr>
          <p:cNvPr id="16" name="TextBox 16"/>
          <p:cNvSpPr txBox="1"/>
          <p:nvPr/>
        </p:nvSpPr>
        <p:spPr>
          <a:xfrm>
            <a:off x="2463235" y="8241269"/>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Artificial Intelligence</a:t>
            </a:r>
          </a:p>
        </p:txBody>
      </p:sp>
      <p:sp>
        <p:nvSpPr>
          <p:cNvPr id="17" name="TextBox 17"/>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Scope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Final Product</a:t>
            </a:r>
          </a:p>
        </p:txBody>
      </p:sp>
      <p:sp>
        <p:nvSpPr>
          <p:cNvPr id="3" name="TextBox 3"/>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DEMO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675850" y="2512321"/>
            <a:ext cx="7881252" cy="2963147"/>
            <a:chOff x="0" y="0"/>
            <a:chExt cx="2075721" cy="780417"/>
          </a:xfrm>
        </p:grpSpPr>
        <p:sp>
          <p:nvSpPr>
            <p:cNvPr id="3" name="Freeform 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4" name="TextBox 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5" name="Group 5"/>
          <p:cNvGrpSpPr>
            <a:grpSpLocks noChangeAspect="1"/>
          </p:cNvGrpSpPr>
          <p:nvPr/>
        </p:nvGrpSpPr>
        <p:grpSpPr>
          <a:xfrm rot="-5400000">
            <a:off x="9317535" y="-887451"/>
            <a:ext cx="10595309" cy="10595309"/>
            <a:chOff x="0" y="0"/>
            <a:chExt cx="3331210" cy="3331210"/>
          </a:xfrm>
        </p:grpSpPr>
        <p:sp>
          <p:nvSpPr>
            <p:cNvPr id="6" name="Freeform 6"/>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7" name="Group 7"/>
          <p:cNvGrpSpPr>
            <a:grpSpLocks noChangeAspect="1"/>
          </p:cNvGrpSpPr>
          <p:nvPr/>
        </p:nvGrpSpPr>
        <p:grpSpPr>
          <a:xfrm rot="5400000">
            <a:off x="0" y="4410204"/>
            <a:ext cx="6889142" cy="6889142"/>
            <a:chOff x="0" y="0"/>
            <a:chExt cx="3331210" cy="3331210"/>
          </a:xfrm>
        </p:grpSpPr>
        <p:sp>
          <p:nvSpPr>
            <p:cNvPr id="8" name="Freeform 8"/>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9" name="Group 9"/>
          <p:cNvGrpSpPr/>
          <p:nvPr/>
        </p:nvGrpSpPr>
        <p:grpSpPr>
          <a:xfrm>
            <a:off x="9614779" y="2512321"/>
            <a:ext cx="7881252" cy="2963147"/>
            <a:chOff x="0" y="0"/>
            <a:chExt cx="2075721" cy="780417"/>
          </a:xfrm>
        </p:grpSpPr>
        <p:sp>
          <p:nvSpPr>
            <p:cNvPr id="10" name="Freeform 10"/>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1" name="TextBox 11"/>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75850" y="5914010"/>
            <a:ext cx="7881252" cy="2963147"/>
            <a:chOff x="0" y="0"/>
            <a:chExt cx="2075721" cy="780417"/>
          </a:xfrm>
        </p:grpSpPr>
        <p:sp>
          <p:nvSpPr>
            <p:cNvPr id="13" name="Freeform 1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4" name="TextBox 1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614779" y="5944750"/>
            <a:ext cx="7881252" cy="2963147"/>
            <a:chOff x="0" y="0"/>
            <a:chExt cx="2075721" cy="780417"/>
          </a:xfrm>
        </p:grpSpPr>
        <p:sp>
          <p:nvSpPr>
            <p:cNvPr id="16" name="Freeform 16"/>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7" name="TextBox 17"/>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070882" y="3335383"/>
            <a:ext cx="1230819" cy="1317024"/>
          </a:xfrm>
          <a:custGeom>
            <a:avLst/>
            <a:gdLst/>
            <a:ahLst/>
            <a:cxnLst/>
            <a:rect l="l" t="t" r="r" b="b"/>
            <a:pathLst>
              <a:path w="1230819" h="1317024">
                <a:moveTo>
                  <a:pt x="0" y="0"/>
                </a:moveTo>
                <a:lnTo>
                  <a:pt x="1230820" y="0"/>
                </a:lnTo>
                <a:lnTo>
                  <a:pt x="1230820" y="1317024"/>
                </a:lnTo>
                <a:lnTo>
                  <a:pt x="0" y="1317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19" name="Freeform 19"/>
          <p:cNvSpPr/>
          <p:nvPr/>
        </p:nvSpPr>
        <p:spPr>
          <a:xfrm>
            <a:off x="1070882" y="6780174"/>
            <a:ext cx="1230819" cy="1230819"/>
          </a:xfrm>
          <a:custGeom>
            <a:avLst/>
            <a:gdLst/>
            <a:ahLst/>
            <a:cxnLst/>
            <a:rect l="l" t="t" r="r" b="b"/>
            <a:pathLst>
              <a:path w="1230819" h="1230819">
                <a:moveTo>
                  <a:pt x="0" y="0"/>
                </a:moveTo>
                <a:lnTo>
                  <a:pt x="1230820" y="0"/>
                </a:lnTo>
                <a:lnTo>
                  <a:pt x="1230820" y="1230819"/>
                </a:lnTo>
                <a:lnTo>
                  <a:pt x="0" y="12308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20" name="Freeform 20"/>
          <p:cNvSpPr/>
          <p:nvPr/>
        </p:nvSpPr>
        <p:spPr>
          <a:xfrm>
            <a:off x="10050567" y="3401919"/>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21" name="Freeform 21"/>
          <p:cNvSpPr/>
          <p:nvPr/>
        </p:nvSpPr>
        <p:spPr>
          <a:xfrm>
            <a:off x="10110879" y="6780174"/>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grpSp>
        <p:nvGrpSpPr>
          <p:cNvPr id="22" name="Group 22"/>
          <p:cNvGrpSpPr/>
          <p:nvPr/>
        </p:nvGrpSpPr>
        <p:grpSpPr>
          <a:xfrm>
            <a:off x="7827566" y="4666222"/>
            <a:ext cx="2560102" cy="2375006"/>
            <a:chOff x="0" y="0"/>
            <a:chExt cx="691583" cy="677527"/>
          </a:xfrm>
        </p:grpSpPr>
        <p:sp>
          <p:nvSpPr>
            <p:cNvPr id="23" name="Freeform 23"/>
            <p:cNvSpPr/>
            <p:nvPr/>
          </p:nvSpPr>
          <p:spPr>
            <a:xfrm>
              <a:off x="0" y="0"/>
              <a:ext cx="691583" cy="677527"/>
            </a:xfrm>
            <a:custGeom>
              <a:avLst/>
              <a:gdLst/>
              <a:ahLst/>
              <a:cxnLst/>
              <a:rect l="l" t="t" r="r" b="b"/>
              <a:pathLst>
                <a:path w="691583" h="677527">
                  <a:moveTo>
                    <a:pt x="149260" y="0"/>
                  </a:moveTo>
                  <a:lnTo>
                    <a:pt x="542323" y="0"/>
                  </a:lnTo>
                  <a:cubicBezTo>
                    <a:pt x="624757" y="0"/>
                    <a:pt x="691583" y="66826"/>
                    <a:pt x="691583" y="149260"/>
                  </a:cubicBezTo>
                  <a:lnTo>
                    <a:pt x="691583" y="528267"/>
                  </a:lnTo>
                  <a:cubicBezTo>
                    <a:pt x="691583" y="567853"/>
                    <a:pt x="675857" y="605818"/>
                    <a:pt x="647866" y="633810"/>
                  </a:cubicBezTo>
                  <a:cubicBezTo>
                    <a:pt x="619874" y="661801"/>
                    <a:pt x="581909" y="677527"/>
                    <a:pt x="542323" y="677527"/>
                  </a:cubicBezTo>
                  <a:lnTo>
                    <a:pt x="149260" y="677527"/>
                  </a:lnTo>
                  <a:cubicBezTo>
                    <a:pt x="66826" y="677527"/>
                    <a:pt x="0" y="610701"/>
                    <a:pt x="0" y="528267"/>
                  </a:cubicBezTo>
                  <a:lnTo>
                    <a:pt x="0" y="149260"/>
                  </a:lnTo>
                  <a:cubicBezTo>
                    <a:pt x="0" y="109674"/>
                    <a:pt x="15726" y="71709"/>
                    <a:pt x="43717" y="43717"/>
                  </a:cubicBezTo>
                  <a:cubicBezTo>
                    <a:pt x="71709" y="15726"/>
                    <a:pt x="109674" y="0"/>
                    <a:pt x="149260" y="0"/>
                  </a:cubicBezTo>
                  <a:close/>
                </a:path>
              </a:pathLst>
            </a:custGeom>
            <a:solidFill>
              <a:srgbClr val="FFDE32"/>
            </a:solidFill>
            <a:ln cap="rnd">
              <a:noFill/>
              <a:prstDash val="solid"/>
              <a:round/>
            </a:ln>
          </p:spPr>
          <p:txBody>
            <a:bodyPr/>
            <a:lstStyle/>
            <a:p>
              <a:endParaRPr lang="en-SE"/>
            </a:p>
          </p:txBody>
        </p:sp>
        <p:sp>
          <p:nvSpPr>
            <p:cNvPr id="24" name="TextBox 24"/>
            <p:cNvSpPr txBox="1"/>
            <p:nvPr/>
          </p:nvSpPr>
          <p:spPr>
            <a:xfrm>
              <a:off x="0" y="-38100"/>
              <a:ext cx="691583" cy="715627"/>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7490464" y="4227207"/>
            <a:ext cx="2993639" cy="2814021"/>
          </a:xfrm>
          <a:custGeom>
            <a:avLst/>
            <a:gdLst/>
            <a:ahLst/>
            <a:cxnLst/>
            <a:rect l="l" t="t" r="r" b="b"/>
            <a:pathLst>
              <a:path w="2993639" h="2814021">
                <a:moveTo>
                  <a:pt x="0" y="0"/>
                </a:moveTo>
                <a:lnTo>
                  <a:pt x="2993639" y="0"/>
                </a:lnTo>
                <a:lnTo>
                  <a:pt x="2993639" y="2814020"/>
                </a:lnTo>
                <a:lnTo>
                  <a:pt x="0" y="281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26" name="TextBox 26"/>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Bold"/>
              </a:rPr>
              <a:t>The Techniques</a:t>
            </a:r>
          </a:p>
        </p:txBody>
      </p:sp>
      <p:sp>
        <p:nvSpPr>
          <p:cNvPr id="27" name="TextBox 27"/>
          <p:cNvSpPr txBox="1"/>
          <p:nvPr/>
        </p:nvSpPr>
        <p:spPr>
          <a:xfrm>
            <a:off x="2652208" y="3171244"/>
            <a:ext cx="2981379" cy="462791"/>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PYTHON</a:t>
            </a:r>
          </a:p>
        </p:txBody>
      </p:sp>
      <p:sp>
        <p:nvSpPr>
          <p:cNvPr id="28" name="TextBox 28"/>
          <p:cNvSpPr txBox="1"/>
          <p:nvPr/>
        </p:nvSpPr>
        <p:spPr>
          <a:xfrm>
            <a:off x="11633811" y="3194677"/>
            <a:ext cx="298137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ETL</a:t>
            </a:r>
          </a:p>
        </p:txBody>
      </p:sp>
      <p:sp>
        <p:nvSpPr>
          <p:cNvPr id="29" name="TextBox 29"/>
          <p:cNvSpPr txBox="1"/>
          <p:nvPr/>
        </p:nvSpPr>
        <p:spPr>
          <a:xfrm>
            <a:off x="11573500" y="6572932"/>
            <a:ext cx="2981379" cy="468295"/>
          </a:xfrm>
          <a:prstGeom prst="rect">
            <a:avLst/>
          </a:prstGeom>
        </p:spPr>
        <p:txBody>
          <a:bodyPr lIns="0" tIns="0" rIns="0" bIns="0" rtlCol="0" anchor="t">
            <a:spAutoFit/>
          </a:bodyPr>
          <a:lstStyle/>
          <a:p>
            <a:pPr algn="just">
              <a:lnSpc>
                <a:spcPts val="3891"/>
              </a:lnSpc>
            </a:pPr>
            <a:r>
              <a:rPr lang="en-US" sz="2779" dirty="0">
                <a:solidFill>
                  <a:srgbClr val="000000"/>
                </a:solidFill>
                <a:latin typeface="Nunito Bold"/>
              </a:rPr>
              <a:t>VISUALISATION</a:t>
            </a:r>
          </a:p>
        </p:txBody>
      </p:sp>
      <p:sp>
        <p:nvSpPr>
          <p:cNvPr id="30" name="TextBox 30"/>
          <p:cNvSpPr txBox="1"/>
          <p:nvPr/>
        </p:nvSpPr>
        <p:spPr>
          <a:xfrm>
            <a:off x="2652208" y="6572932"/>
            <a:ext cx="386373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MACHINE LEARNING</a:t>
            </a:r>
          </a:p>
        </p:txBody>
      </p:sp>
      <p:sp>
        <p:nvSpPr>
          <p:cNvPr id="31" name="TextBox 31"/>
          <p:cNvSpPr txBox="1"/>
          <p:nvPr/>
        </p:nvSpPr>
        <p:spPr>
          <a:xfrm>
            <a:off x="2652208" y="3668345"/>
            <a:ext cx="5426432" cy="370551"/>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PROGRAMMING LANGUAGE</a:t>
            </a:r>
          </a:p>
        </p:txBody>
      </p:sp>
      <p:sp>
        <p:nvSpPr>
          <p:cNvPr id="32" name="TextBox 32"/>
          <p:cNvSpPr txBox="1"/>
          <p:nvPr/>
        </p:nvSpPr>
        <p:spPr>
          <a:xfrm>
            <a:off x="11633811" y="3691778"/>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CLEANING AND SORTING OUR DATA</a:t>
            </a:r>
          </a:p>
        </p:txBody>
      </p:sp>
      <p:sp>
        <p:nvSpPr>
          <p:cNvPr id="33" name="TextBox 33"/>
          <p:cNvSpPr txBox="1"/>
          <p:nvPr/>
        </p:nvSpPr>
        <p:spPr>
          <a:xfrm>
            <a:off x="11573500" y="7070034"/>
            <a:ext cx="5426432" cy="356290"/>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DASH</a:t>
            </a:r>
          </a:p>
        </p:txBody>
      </p:sp>
      <p:sp>
        <p:nvSpPr>
          <p:cNvPr id="34" name="TextBox 34"/>
          <p:cNvSpPr txBox="1"/>
          <p:nvPr/>
        </p:nvSpPr>
        <p:spPr>
          <a:xfrm>
            <a:off x="2652208" y="7070034"/>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PREDICTION </a:t>
            </a:r>
          </a:p>
        </p:txBody>
      </p:sp>
      <p:sp>
        <p:nvSpPr>
          <p:cNvPr id="35" name="TextBox 35"/>
          <p:cNvSpPr txBox="1"/>
          <p:nvPr/>
        </p:nvSpPr>
        <p:spPr>
          <a:xfrm>
            <a:off x="7632747" y="5143500"/>
            <a:ext cx="2612638" cy="462788"/>
          </a:xfrm>
          <a:prstGeom prst="rect">
            <a:avLst/>
          </a:prstGeom>
        </p:spPr>
        <p:txBody>
          <a:bodyPr lIns="0" tIns="0" rIns="0" bIns="0" rtlCol="0" anchor="t">
            <a:spAutoFit/>
          </a:bodyPr>
          <a:lstStyle/>
          <a:p>
            <a:pPr algn="ctr">
              <a:lnSpc>
                <a:spcPts val="3892"/>
              </a:lnSpc>
              <a:spcBef>
                <a:spcPct val="0"/>
              </a:spcBef>
            </a:pPr>
            <a:r>
              <a:rPr lang="en-US" sz="2780" dirty="0">
                <a:solidFill>
                  <a:srgbClr val="000000"/>
                </a:solidFill>
                <a:latin typeface="Nunito Bold"/>
              </a:rPr>
              <a:t>GIT</a:t>
            </a:r>
          </a:p>
        </p:txBody>
      </p:sp>
      <p:sp>
        <p:nvSpPr>
          <p:cNvPr id="36" name="TextBox 36"/>
          <p:cNvSpPr txBox="1"/>
          <p:nvPr/>
        </p:nvSpPr>
        <p:spPr>
          <a:xfrm>
            <a:off x="7924000" y="5568188"/>
            <a:ext cx="2126567" cy="679545"/>
          </a:xfrm>
          <a:prstGeom prst="rect">
            <a:avLst/>
          </a:prstGeom>
        </p:spPr>
        <p:txBody>
          <a:bodyPr lIns="0" tIns="0" rIns="0" bIns="0" rtlCol="0" anchor="t">
            <a:spAutoFit/>
          </a:bodyPr>
          <a:lstStyle/>
          <a:p>
            <a:pPr algn="ctr">
              <a:lnSpc>
                <a:spcPts val="2677"/>
              </a:lnSpc>
            </a:pPr>
            <a:r>
              <a:rPr lang="en-US" sz="1912" dirty="0">
                <a:solidFill>
                  <a:srgbClr val="000000"/>
                </a:solidFill>
                <a:latin typeface="Nunito"/>
              </a:rPr>
              <a:t>VERSION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right)">
                                      <p:cBhvr>
                                        <p:cTn id="29" dur="500"/>
                                        <p:tgtEl>
                                          <p:spTgt spid="3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500"/>
                                        <p:tgtEl>
                                          <p:spTgt spid="3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right)">
                                      <p:cBhvr>
                                        <p:cTn id="60" dur="500"/>
                                        <p:tgtEl>
                                          <p:spTgt spid="29"/>
                                        </p:tgtEl>
                                      </p:cBhvr>
                                    </p:animEffect>
                                  </p:childTnLst>
                                </p:cTn>
                              </p:par>
                              <p:par>
                                <p:cTn id="61" presetID="22" presetClass="entr" presetSubtype="2"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arn(inVertical)">
                                      <p:cBhvr>
                                        <p:cTn id="68" dur="500"/>
                                        <p:tgtEl>
                                          <p:spTgt spid="35"/>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arn(inVertical)">
                                      <p:cBhvr>
                                        <p:cTn id="71" dur="500"/>
                                        <p:tgtEl>
                                          <p:spTgt spid="36"/>
                                        </p:tgtEl>
                                      </p:cBhvr>
                                    </p:animEffect>
                                  </p:childTnLst>
                                </p:cTn>
                              </p:par>
                              <p:par>
                                <p:cTn id="72" presetID="16" presetClass="entr" presetSubtype="21"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inVertical)">
                                      <p:cBhvr>
                                        <p:cTn id="74" dur="500"/>
                                        <p:tgtEl>
                                          <p:spTgt spid="22"/>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arn(inVertical)">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animBg="1"/>
      <p:bldP spid="26" grpId="0"/>
      <p:bldP spid="27" grpId="0"/>
      <p:bldP spid="28" grpId="0"/>
      <p:bldP spid="29" grpId="0"/>
      <p:bldP spid="30" grpId="0"/>
      <p:bldP spid="31" grpId="0"/>
      <p:bldP spid="32"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7086600" y="3327152"/>
            <a:ext cx="3886199" cy="3492748"/>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sp>
        <p:nvSpPr>
          <p:cNvPr id="3" name="Freeform 3"/>
          <p:cNvSpPr/>
          <p:nvPr/>
        </p:nvSpPr>
        <p:spPr>
          <a:xfrm>
            <a:off x="7391400" y="4009421"/>
            <a:ext cx="3350534" cy="290420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7315200" y="3347531"/>
            <a:ext cx="3487689" cy="3680204"/>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Trinity</a:t>
            </a:r>
          </a:p>
        </p:txBody>
      </p:sp>
      <p:pic>
        <p:nvPicPr>
          <p:cNvPr id="8" name="Picture 7" descr="A screenshot of a computer error&#10;&#10;Description automatically generated">
            <a:extLst>
              <a:ext uri="{FF2B5EF4-FFF2-40B4-BE49-F238E27FC236}">
                <a16:creationId xmlns:a16="http://schemas.microsoft.com/office/drawing/2014/main" id="{75BE3D79-3761-2D53-AC87-65BA36CD48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4623" y="1516127"/>
            <a:ext cx="5004677" cy="3492748"/>
          </a:xfrm>
          <a:prstGeom prst="rect">
            <a:avLst/>
          </a:prstGeom>
        </p:spPr>
      </p:pic>
      <p:pic>
        <p:nvPicPr>
          <p:cNvPr id="10" name="Picture 9" descr="A graph with a red line and blue dots&#10;&#10;Description automatically generated">
            <a:extLst>
              <a:ext uri="{FF2B5EF4-FFF2-40B4-BE49-F238E27FC236}">
                <a16:creationId xmlns:a16="http://schemas.microsoft.com/office/drawing/2014/main" id="{925FE3D7-5019-A83D-CAC8-BA9F7DC65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3483" y="1740862"/>
            <a:ext cx="4534293" cy="3429297"/>
          </a:xfrm>
          <a:prstGeom prst="rect">
            <a:avLst/>
          </a:prstGeom>
        </p:spPr>
      </p:pic>
      <p:sp>
        <p:nvSpPr>
          <p:cNvPr id="11" name="TextBox 10">
            <a:extLst>
              <a:ext uri="{FF2B5EF4-FFF2-40B4-BE49-F238E27FC236}">
                <a16:creationId xmlns:a16="http://schemas.microsoft.com/office/drawing/2014/main" id="{C2E9E1B7-126D-7711-22AE-2F992224ECAC}"/>
              </a:ext>
            </a:extLst>
          </p:cNvPr>
          <p:cNvSpPr txBox="1"/>
          <p:nvPr/>
        </p:nvSpPr>
        <p:spPr>
          <a:xfrm>
            <a:off x="11201399" y="1778747"/>
            <a:ext cx="6629401" cy="4832092"/>
          </a:xfrm>
          <a:prstGeom prst="rect">
            <a:avLst/>
          </a:prstGeom>
          <a:noFill/>
          <a:ln>
            <a:solidFill>
              <a:schemeClr val="bg1"/>
            </a:solidFill>
          </a:ln>
        </p:spPr>
        <p:txBody>
          <a:bodyPr wrap="square" rtlCol="0">
            <a:spAutoFit/>
          </a:bodyPr>
          <a:lstStyle/>
          <a:p>
            <a:pPr algn="ctr"/>
            <a:r>
              <a:rPr lang="sv-SE" sz="2800" dirty="0">
                <a:solidFill>
                  <a:schemeClr val="bg1"/>
                </a:solidFill>
                <a:latin typeface="Nunito" pitchFamily="2" charset="0"/>
              </a:rPr>
              <a:t>Installerad effekt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(taklutning och takriktning)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solinstrålning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systemeffektförluster </a:t>
            </a:r>
          </a:p>
          <a:p>
            <a:pPr algn="ctr"/>
            <a:r>
              <a:rPr lang="sv-SE" sz="2800" dirty="0">
                <a:solidFill>
                  <a:schemeClr val="bg1"/>
                </a:solidFill>
                <a:latin typeface="Nunito" pitchFamily="2" charset="0"/>
              </a:rPr>
              <a:t>X</a:t>
            </a:r>
          </a:p>
          <a:p>
            <a:pPr algn="ctr"/>
            <a:r>
              <a:rPr lang="sv-SE" sz="2800" dirty="0">
                <a:solidFill>
                  <a:schemeClr val="bg1"/>
                </a:solidFill>
                <a:latin typeface="Nunito" pitchFamily="2" charset="0"/>
              </a:rPr>
              <a:t>minskad effekt </a:t>
            </a:r>
          </a:p>
          <a:p>
            <a:pPr algn="ctr"/>
            <a:r>
              <a:rPr lang="sv-SE" sz="2800" dirty="0">
                <a:solidFill>
                  <a:schemeClr val="bg1"/>
                </a:solidFill>
                <a:latin typeface="Nunito" pitchFamily="2" charset="0"/>
              </a:rPr>
              <a:t>= </a:t>
            </a:r>
          </a:p>
          <a:p>
            <a:pPr algn="ctr"/>
            <a:r>
              <a:rPr lang="sv-SE" sz="2800" b="1" dirty="0">
                <a:solidFill>
                  <a:schemeClr val="bg1"/>
                </a:solidFill>
                <a:latin typeface="Nunito" pitchFamily="2" charset="0"/>
              </a:rPr>
              <a:t>Årlig elproduktion</a:t>
            </a:r>
            <a:endParaRPr lang="en-SE" sz="2800" b="1" dirty="0">
              <a:solidFill>
                <a:schemeClr val="bg1"/>
              </a:solidFill>
              <a:latin typeface="Nuni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out)">
                                      <p:cBhvr>
                                        <p:cTn id="16" dur="2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ox(out)">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xit" presetSubtype="0" fill="hold" nodeType="clickEffect">
                                  <p:stCondLst>
                                    <p:cond delay="0"/>
                                  </p:stCondLst>
                                  <p:childTnLst>
                                    <p:anim calcmode="lin" valueType="num">
                                      <p:cBhvr>
                                        <p:cTn id="25" dur="1000"/>
                                        <p:tgtEl>
                                          <p:spTgt spid="8"/>
                                        </p:tgtEl>
                                        <p:attrNameLst>
                                          <p:attrName>ppt_w</p:attrName>
                                        </p:attrNameLst>
                                      </p:cBhvr>
                                      <p:tavLst>
                                        <p:tav tm="0">
                                          <p:val>
                                            <p:strVal val="ppt_w"/>
                                          </p:val>
                                        </p:tav>
                                        <p:tav tm="100000">
                                          <p:val>
                                            <p:strVal val="ppt_w*0.70"/>
                                          </p:val>
                                        </p:tav>
                                      </p:tavLst>
                                    </p:anim>
                                    <p:anim calcmode="lin" valueType="num">
                                      <p:cBhvr>
                                        <p:cTn id="26" dur="1000"/>
                                        <p:tgtEl>
                                          <p:spTgt spid="8"/>
                                        </p:tgtEl>
                                        <p:attrNameLst>
                                          <p:attrName>ppt_h</p:attrName>
                                        </p:attrNameLst>
                                      </p:cBhvr>
                                      <p:tavLst>
                                        <p:tav tm="0">
                                          <p:val>
                                            <p:strVal val="ppt_h"/>
                                          </p:val>
                                        </p:tav>
                                        <p:tav tm="100000">
                                          <p:val>
                                            <p:strVal val="ppt_h"/>
                                          </p:val>
                                        </p:tav>
                                      </p:tavLst>
                                    </p:anim>
                                    <p:animEffect transition="out" filter="fade">
                                      <p:cBhvr>
                                        <p:cTn id="27" dur="1000"/>
                                        <p:tgtEl>
                                          <p:spTgt spid="8"/>
                                        </p:tgtEl>
                                      </p:cBhvr>
                                    </p:animEffect>
                                    <p:set>
                                      <p:cBhvr>
                                        <p:cTn id="28" dur="1" fill="hold">
                                          <p:stCondLst>
                                            <p:cond delay="999"/>
                                          </p:stCondLst>
                                        </p:cTn>
                                        <p:tgtEl>
                                          <p:spTgt spid="8"/>
                                        </p:tgtEl>
                                        <p:attrNameLst>
                                          <p:attrName>style.visibility</p:attrName>
                                        </p:attrNameLst>
                                      </p:cBhvr>
                                      <p:to>
                                        <p:strVal val="hidden"/>
                                      </p:to>
                                    </p:set>
                                  </p:childTnLst>
                                </p:cTn>
                              </p:par>
                            </p:childTnLst>
                          </p:cTn>
                        </p:par>
                        <p:par>
                          <p:cTn id="29" fill="hold">
                            <p:stCondLst>
                              <p:cond delay="1000"/>
                            </p:stCondLst>
                            <p:childTnLst>
                              <p:par>
                                <p:cTn id="30" presetID="4" presetClass="entr" presetSubtype="32"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out)">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xit" presetSubtype="0" fill="hold" nodeType="clickEffect">
                                  <p:stCondLst>
                                    <p:cond delay="0"/>
                                  </p:stCondLst>
                                  <p:childTnLst>
                                    <p:anim calcmode="lin" valueType="num">
                                      <p:cBhvr>
                                        <p:cTn id="36" dur="1000"/>
                                        <p:tgtEl>
                                          <p:spTgt spid="10"/>
                                        </p:tgtEl>
                                        <p:attrNameLst>
                                          <p:attrName>ppt_w</p:attrName>
                                        </p:attrNameLst>
                                      </p:cBhvr>
                                      <p:tavLst>
                                        <p:tav tm="0">
                                          <p:val>
                                            <p:strVal val="ppt_w"/>
                                          </p:val>
                                        </p:tav>
                                        <p:tav tm="100000">
                                          <p:val>
                                            <p:strVal val="ppt_w*0.70"/>
                                          </p:val>
                                        </p:tav>
                                      </p:tavLst>
                                    </p:anim>
                                    <p:anim calcmode="lin" valueType="num">
                                      <p:cBhvr>
                                        <p:cTn id="37" dur="1000"/>
                                        <p:tgtEl>
                                          <p:spTgt spid="10"/>
                                        </p:tgtEl>
                                        <p:attrNameLst>
                                          <p:attrName>ppt_h</p:attrName>
                                        </p:attrNameLst>
                                      </p:cBhvr>
                                      <p:tavLst>
                                        <p:tav tm="0">
                                          <p:val>
                                            <p:strVal val="ppt_h"/>
                                          </p:val>
                                        </p:tav>
                                        <p:tav tm="100000">
                                          <p:val>
                                            <p:strVal val="ppt_h"/>
                                          </p:val>
                                        </p:tav>
                                      </p:tavLst>
                                    </p:anim>
                                    <p:animEffect transition="out" filter="fade">
                                      <p:cBhvr>
                                        <p:cTn id="38" dur="1000"/>
                                        <p:tgtEl>
                                          <p:spTgt spid="10"/>
                                        </p:tgtEl>
                                      </p:cBhvr>
                                    </p:animEffect>
                                    <p:set>
                                      <p:cBhvr>
                                        <p:cTn id="39" dur="1" fill="hold">
                                          <p:stCondLst>
                                            <p:cond delay="9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1" nodeType="clickEffect">
                                  <p:stCondLst>
                                    <p:cond delay="0"/>
                                  </p:stCondLst>
                                  <p:childTnLst>
                                    <p:animMotion origin="layout" path="M -0.00339 -0.00633 L -0.29297 0.24799 " pathEditMode="relative" rAng="0" ptsTypes="AA">
                                      <p:cBhvr>
                                        <p:cTn id="43" dur="2000" fill="hold"/>
                                        <p:tgtEl>
                                          <p:spTgt spid="2"/>
                                        </p:tgtEl>
                                        <p:attrNameLst>
                                          <p:attrName>ppt_x</p:attrName>
                                          <p:attrName>ppt_y</p:attrName>
                                        </p:attrNameLst>
                                      </p:cBhvr>
                                      <p:rCtr x="-14479" y="12716"/>
                                    </p:animMotion>
                                  </p:childTnLst>
                                </p:cTn>
                              </p:par>
                            </p:childTnLst>
                          </p:cTn>
                        </p:par>
                      </p:childTnLst>
                    </p:cTn>
                  </p:par>
                  <p:par>
                    <p:cTn id="44" fill="hold">
                      <p:stCondLst>
                        <p:cond delay="indefinite"/>
                      </p:stCondLst>
                      <p:childTnLst>
                        <p:par>
                          <p:cTn id="45" fill="hold">
                            <p:stCondLst>
                              <p:cond delay="0"/>
                            </p:stCondLst>
                            <p:childTnLst>
                              <p:par>
                                <p:cTn id="46" presetID="6" presetClass="entr" presetSubtype="32"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circle(out)">
                                      <p:cBhvr>
                                        <p:cTn id="48" dur="20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9" presetClass="path" presetSubtype="0" accel="50000" decel="50000" fill="hold" grpId="1" nodeType="clickEffect">
                                  <p:stCondLst>
                                    <p:cond delay="0"/>
                                  </p:stCondLst>
                                  <p:childTnLst>
                                    <p:animMotion origin="layout" path="M -2.5E-6 -9.87654E-7 L 0.25452 0.24383 " pathEditMode="relative" rAng="0" ptsTypes="AA">
                                      <p:cBhvr>
                                        <p:cTn id="62" dur="2000" fill="hold"/>
                                        <p:tgtEl>
                                          <p:spTgt spid="4"/>
                                        </p:tgtEl>
                                        <p:attrNameLst>
                                          <p:attrName>ppt_x</p:attrName>
                                          <p:attrName>ppt_y</p:attrName>
                                        </p:attrNameLst>
                                      </p:cBhvr>
                                      <p:rCtr x="12726" y="12191"/>
                                    </p:animMotion>
                                  </p:childTnLst>
                                </p:cTn>
                              </p:par>
                            </p:childTnLst>
                          </p:cTn>
                        </p:par>
                      </p:childTnLst>
                    </p:cTn>
                  </p:par>
                  <p:par>
                    <p:cTn id="63" fill="hold">
                      <p:stCondLst>
                        <p:cond delay="indefinite"/>
                      </p:stCondLst>
                      <p:childTnLst>
                        <p:par>
                          <p:cTn id="64" fill="hold">
                            <p:stCondLst>
                              <p:cond delay="0"/>
                            </p:stCondLst>
                            <p:childTnLst>
                              <p:par>
                                <p:cTn id="65" presetID="6" presetClass="entr" presetSubtype="32"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circle(out)">
                                      <p:cBhvr>
                                        <p:cTn id="67" dur="20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56" presetClass="path" presetSubtype="0" accel="50000" decel="50000" fill="hold" grpId="1" nodeType="clickEffect">
                                  <p:stCondLst>
                                    <p:cond delay="0"/>
                                  </p:stCondLst>
                                  <p:childTnLst>
                                    <p:animMotion origin="layout" path="M 3.47222E-6 -4.19753E-6 L -0.00539 -0.28024 " pathEditMode="relative" rAng="0" ptsTypes="AA">
                                      <p:cBhvr>
                                        <p:cTn id="71" dur="2000" fill="hold"/>
                                        <p:tgtEl>
                                          <p:spTgt spid="3"/>
                                        </p:tgtEl>
                                        <p:attrNameLst>
                                          <p:attrName>ppt_x</p:attrName>
                                          <p:attrName>ppt_y</p:attrName>
                                        </p:attrNameLst>
                                      </p:cBhvr>
                                      <p:rCtr x="-269" y="-140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p:bldP spid="6" grpId="0"/>
      <p:bldP spid="11" grpId="0" animBg="1"/>
      <p:bldP spid="11"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1602</Words>
  <Application>Microsoft Office PowerPoint</Application>
  <PresentationFormat>Custom</PresentationFormat>
  <Paragraphs>227</Paragraphs>
  <Slides>15</Slides>
  <Notes>14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Nunito Sans Heavy</vt:lpstr>
      <vt:lpstr>Nunito</vt:lpstr>
      <vt:lpstr>Nunito Bold</vt:lpstr>
      <vt:lpstr>Calibri</vt:lpstr>
      <vt:lpstr>Arial</vt:lpstr>
      <vt:lpstr>Nunito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cp:lastModifiedBy>Khaqan Yousaf</cp:lastModifiedBy>
  <cp:revision>17</cp:revision>
  <dcterms:created xsi:type="dcterms:W3CDTF">2006-08-16T00:00:00Z</dcterms:created>
  <dcterms:modified xsi:type="dcterms:W3CDTF">2023-10-31T12:59:02Z</dcterms:modified>
  <dc:identifier>DAFyLJ4gYQ8</dc:identifier>
</cp:coreProperties>
</file>